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0" r:id="rId2"/>
    <p:sldMasterId id="2147483654" r:id="rId3"/>
  </p:sldMasterIdLst>
  <p:notesMasterIdLst>
    <p:notesMasterId r:id="rId85"/>
  </p:notesMasterIdLst>
  <p:sldIdLst>
    <p:sldId id="256" r:id="rId4"/>
    <p:sldId id="258" r:id="rId5"/>
    <p:sldId id="282" r:id="rId6"/>
    <p:sldId id="259" r:id="rId7"/>
    <p:sldId id="261" r:id="rId8"/>
    <p:sldId id="324" r:id="rId9"/>
    <p:sldId id="325" r:id="rId10"/>
    <p:sldId id="291" r:id="rId11"/>
    <p:sldId id="292" r:id="rId12"/>
    <p:sldId id="318" r:id="rId13"/>
    <p:sldId id="317" r:id="rId14"/>
    <p:sldId id="316" r:id="rId15"/>
    <p:sldId id="293" r:id="rId16"/>
    <p:sldId id="321" r:id="rId17"/>
    <p:sldId id="319" r:id="rId18"/>
    <p:sldId id="376" r:id="rId19"/>
    <p:sldId id="326" r:id="rId20"/>
    <p:sldId id="320" r:id="rId21"/>
    <p:sldId id="288" r:id="rId22"/>
    <p:sldId id="296" r:id="rId23"/>
    <p:sldId id="295" r:id="rId24"/>
    <p:sldId id="322" r:id="rId25"/>
    <p:sldId id="327" r:id="rId26"/>
    <p:sldId id="328" r:id="rId27"/>
    <p:sldId id="315" r:id="rId28"/>
    <p:sldId id="330" r:id="rId29"/>
    <p:sldId id="329" r:id="rId30"/>
    <p:sldId id="331" r:id="rId31"/>
    <p:sldId id="301" r:id="rId32"/>
    <p:sldId id="337" r:id="rId33"/>
    <p:sldId id="302" r:id="rId34"/>
    <p:sldId id="336" r:id="rId35"/>
    <p:sldId id="335" r:id="rId36"/>
    <p:sldId id="365" r:id="rId37"/>
    <p:sldId id="338" r:id="rId38"/>
    <p:sldId id="339" r:id="rId39"/>
    <p:sldId id="341" r:id="rId40"/>
    <p:sldId id="342" r:id="rId41"/>
    <p:sldId id="334" r:id="rId42"/>
    <p:sldId id="343" r:id="rId43"/>
    <p:sldId id="303" r:id="rId44"/>
    <p:sldId id="304" r:id="rId45"/>
    <p:sldId id="299" r:id="rId46"/>
    <p:sldId id="286" r:id="rId47"/>
    <p:sldId id="332" r:id="rId48"/>
    <p:sldId id="377" r:id="rId49"/>
    <p:sldId id="375" r:id="rId50"/>
    <p:sldId id="374" r:id="rId51"/>
    <p:sldId id="372" r:id="rId52"/>
    <p:sldId id="371" r:id="rId53"/>
    <p:sldId id="369" r:id="rId54"/>
    <p:sldId id="370" r:id="rId55"/>
    <p:sldId id="368" r:id="rId56"/>
    <p:sldId id="379" r:id="rId57"/>
    <p:sldId id="323" r:id="rId58"/>
    <p:sldId id="305" r:id="rId59"/>
    <p:sldId id="307" r:id="rId60"/>
    <p:sldId id="344" r:id="rId61"/>
    <p:sldId id="345" r:id="rId62"/>
    <p:sldId id="346" r:id="rId63"/>
    <p:sldId id="308" r:id="rId64"/>
    <p:sldId id="352" r:id="rId65"/>
    <p:sldId id="347" r:id="rId66"/>
    <p:sldId id="309" r:id="rId67"/>
    <p:sldId id="350" r:id="rId68"/>
    <p:sldId id="310" r:id="rId69"/>
    <p:sldId id="348" r:id="rId70"/>
    <p:sldId id="349" r:id="rId71"/>
    <p:sldId id="311" r:id="rId72"/>
    <p:sldId id="366" r:id="rId73"/>
    <p:sldId id="312" r:id="rId74"/>
    <p:sldId id="353" r:id="rId75"/>
    <p:sldId id="354" r:id="rId76"/>
    <p:sldId id="355" r:id="rId77"/>
    <p:sldId id="357" r:id="rId78"/>
    <p:sldId id="356" r:id="rId79"/>
    <p:sldId id="351" r:id="rId80"/>
    <p:sldId id="313" r:id="rId81"/>
    <p:sldId id="361" r:id="rId82"/>
    <p:sldId id="378" r:id="rId83"/>
    <p:sldId id="271" r:id="rId84"/>
  </p:sldIdLst>
  <p:sldSz cx="24387175" cy="13716000"/>
  <p:notesSz cx="6858000" cy="9144000"/>
  <p:embeddedFontLst>
    <p:embeddedFont>
      <p:font typeface="Calibri" panose="020F0502020204030204" pitchFamily="34" charset="0"/>
      <p:regular r:id="rId86"/>
      <p:bold r:id="rId87"/>
      <p:italic r:id="rId88"/>
      <p:boldItalic r:id="rId89"/>
    </p:embeddedFont>
    <p:embeddedFont>
      <p:font typeface="Swis721 BT" panose="020B0504020202020204" pitchFamily="34" charset="0"/>
      <p:regular r:id="rId90"/>
    </p:embeddedFont>
    <p:embeddedFont>
      <p:font typeface="Swis721 Lt BT" panose="020B0403020202020204" pitchFamily="34" charset="0"/>
      <p:regular r:id="rId91"/>
    </p:embeddedFont>
    <p:embeddedFont>
      <p:font typeface="Swis721 Md BT" panose="020B0604020202020204"/>
      <p:regular r:id="rId92"/>
      <p:italic r:id="rId93"/>
    </p:embeddedFont>
    <p:embeddedFont>
      <p:font typeface="Swis721 Th BT" panose="020B0303020202020204"/>
      <p:regular r:id="rId94"/>
      <p:italic r:id="rId95"/>
    </p:embeddedFont>
  </p:embeddedFontLst>
  <p:defaultTextStyle>
    <a:defPPr>
      <a:defRPr lang="en-US"/>
    </a:defPPr>
    <a:lvl1pPr marL="0" algn="l" defTabSz="1088639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639" algn="l" defTabSz="1088639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7278" algn="l" defTabSz="1088639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917" algn="l" defTabSz="1088639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4556" algn="l" defTabSz="1088639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3195" algn="l" defTabSz="1088639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1834" algn="l" defTabSz="1088639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20472" algn="l" defTabSz="1088639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9111" algn="l" defTabSz="1088639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6C7"/>
    <a:srgbClr val="C46404"/>
    <a:srgbClr val="F5F5F5"/>
    <a:srgbClr val="1F1F1F"/>
    <a:srgbClr val="AE5575"/>
    <a:srgbClr val="AE7555"/>
    <a:srgbClr val="FBDB5B"/>
    <a:srgbClr val="208EA8"/>
    <a:srgbClr val="F06B96"/>
    <a:srgbClr val="5858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7" autoAdjust="0"/>
    <p:restoredTop sz="94660"/>
  </p:normalViewPr>
  <p:slideViewPr>
    <p:cSldViewPr snapToGrid="0" snapToObjects="1">
      <p:cViewPr varScale="1">
        <p:scale>
          <a:sx n="34" d="100"/>
          <a:sy n="34" d="100"/>
        </p:scale>
        <p:origin x="828" y="96"/>
      </p:cViewPr>
      <p:guideLst>
        <p:guide orient="horz" pos="4320"/>
        <p:guide pos="7681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84" Type="http://schemas.openxmlformats.org/officeDocument/2006/relationships/slide" Target="slides/slide81.xml"/><Relationship Id="rId89" Type="http://schemas.openxmlformats.org/officeDocument/2006/relationships/font" Target="fonts/font4.fntdata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5" Type="http://schemas.openxmlformats.org/officeDocument/2006/relationships/slide" Target="slides/slide2.xml"/><Relationship Id="rId90" Type="http://schemas.openxmlformats.org/officeDocument/2006/relationships/font" Target="fonts/font5.fntdata"/><Relationship Id="rId95" Type="http://schemas.openxmlformats.org/officeDocument/2006/relationships/font" Target="fonts/font10.fntdata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80" Type="http://schemas.openxmlformats.org/officeDocument/2006/relationships/slide" Target="slides/slide77.xml"/><Relationship Id="rId85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83" Type="http://schemas.openxmlformats.org/officeDocument/2006/relationships/slide" Target="slides/slide80.xml"/><Relationship Id="rId88" Type="http://schemas.openxmlformats.org/officeDocument/2006/relationships/font" Target="fonts/font3.fntdata"/><Relationship Id="rId91" Type="http://schemas.openxmlformats.org/officeDocument/2006/relationships/font" Target="fonts/font6.fntdata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slide" Target="slides/slide78.xml"/><Relationship Id="rId86" Type="http://schemas.openxmlformats.org/officeDocument/2006/relationships/font" Target="fonts/font1.fntdata"/><Relationship Id="rId94" Type="http://schemas.openxmlformats.org/officeDocument/2006/relationships/font" Target="fonts/font9.fntdata"/><Relationship Id="rId9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viewProps" Target="viewProps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font" Target="fonts/font2.fntdata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font" Target="fonts/font8.fntdata"/><Relationship Id="rId98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68A42-0902-492B-BC2C-A6C17E48F539}" type="datetimeFigureOut">
              <a:rPr lang="pt-BR" smtClean="0"/>
              <a:t>09/11/2018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0B752-0A1F-4CAE-85C8-ADFA09563B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7941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0B752-0A1F-4CAE-85C8-ADFA09563BB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8463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0B752-0A1F-4CAE-85C8-ADFA09563BB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2212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0B752-0A1F-4CAE-85C8-ADFA09563BB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5085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0B752-0A1F-4CAE-85C8-ADFA09563BB8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053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0B752-0A1F-4CAE-85C8-ADFA09563BB8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5783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0B752-0A1F-4CAE-85C8-ADFA09563BB8}" type="slidenum">
              <a:rPr lang="pt-BR" smtClean="0"/>
              <a:t>56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4902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0B752-0A1F-4CAE-85C8-ADFA09563BB8}" type="slidenum">
              <a:rPr lang="pt-BR" smtClean="0"/>
              <a:t>69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8939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5937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3064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175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813536" y="5486400"/>
            <a:ext cx="3505200" cy="2705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8693378" cy="13716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812" y="6870700"/>
            <a:ext cx="19240500" cy="3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01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1088639" rtl="0" eaLnBrk="1" latinLnBrk="0" hangingPunct="1">
        <a:spcBef>
          <a:spcPct val="0"/>
        </a:spcBef>
        <a:buNone/>
        <a:defRPr sz="10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16479" indent="-816479" algn="l" defTabSz="1088639" rtl="0" eaLnBrk="1" latinLnBrk="0" hangingPunct="1">
        <a:spcBef>
          <a:spcPct val="20000"/>
        </a:spcBef>
        <a:buFont typeface="Arial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9038" indent="-680399" algn="l" defTabSz="1088639" rtl="0" eaLnBrk="1" latinLnBrk="0" hangingPunct="1">
        <a:spcBef>
          <a:spcPct val="20000"/>
        </a:spcBef>
        <a:buFont typeface="Arial"/>
        <a:buChar char="–"/>
        <a:defRPr sz="6700" kern="1200">
          <a:solidFill>
            <a:schemeClr val="tx1"/>
          </a:solidFill>
          <a:latin typeface="+mn-lt"/>
          <a:ea typeface="+mn-ea"/>
          <a:cs typeface="+mn-cs"/>
        </a:defRPr>
      </a:lvl2pPr>
      <a:lvl3pPr marL="2721597" indent="-544319" algn="l" defTabSz="1088639" rtl="0" eaLnBrk="1" latinLnBrk="0" hangingPunct="1">
        <a:spcBef>
          <a:spcPct val="20000"/>
        </a:spcBef>
        <a:buFont typeface="Arial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3810236" indent="-544319" algn="l" defTabSz="1088639" rtl="0" eaLnBrk="1" latinLnBrk="0" hangingPunct="1">
        <a:spcBef>
          <a:spcPct val="20000"/>
        </a:spcBef>
        <a:buFont typeface="Arial"/>
        <a:buChar char="–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98875" indent="-544319" algn="l" defTabSz="1088639" rtl="0" eaLnBrk="1" latinLnBrk="0" hangingPunct="1">
        <a:spcBef>
          <a:spcPct val="20000"/>
        </a:spcBef>
        <a:buFont typeface="Arial"/>
        <a:buChar char="»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5987514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076153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164792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253431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639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7278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917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4556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3195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1834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20472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9111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8048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ctr" defTabSz="1088639" rtl="0" eaLnBrk="1" latinLnBrk="0" hangingPunct="1">
        <a:spcBef>
          <a:spcPct val="0"/>
        </a:spcBef>
        <a:buNone/>
        <a:defRPr sz="10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16479" indent="-816479" algn="l" defTabSz="1088639" rtl="0" eaLnBrk="1" latinLnBrk="0" hangingPunct="1">
        <a:spcBef>
          <a:spcPct val="20000"/>
        </a:spcBef>
        <a:buFont typeface="Arial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9038" indent="-680399" algn="l" defTabSz="1088639" rtl="0" eaLnBrk="1" latinLnBrk="0" hangingPunct="1">
        <a:spcBef>
          <a:spcPct val="20000"/>
        </a:spcBef>
        <a:buFont typeface="Arial"/>
        <a:buChar char="–"/>
        <a:defRPr sz="6700" kern="1200">
          <a:solidFill>
            <a:schemeClr val="tx1"/>
          </a:solidFill>
          <a:latin typeface="+mn-lt"/>
          <a:ea typeface="+mn-ea"/>
          <a:cs typeface="+mn-cs"/>
        </a:defRPr>
      </a:lvl2pPr>
      <a:lvl3pPr marL="2721597" indent="-544319" algn="l" defTabSz="1088639" rtl="0" eaLnBrk="1" latinLnBrk="0" hangingPunct="1">
        <a:spcBef>
          <a:spcPct val="20000"/>
        </a:spcBef>
        <a:buFont typeface="Arial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3810236" indent="-544319" algn="l" defTabSz="1088639" rtl="0" eaLnBrk="1" latinLnBrk="0" hangingPunct="1">
        <a:spcBef>
          <a:spcPct val="20000"/>
        </a:spcBef>
        <a:buFont typeface="Arial"/>
        <a:buChar char="–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98875" indent="-544319" algn="l" defTabSz="1088639" rtl="0" eaLnBrk="1" latinLnBrk="0" hangingPunct="1">
        <a:spcBef>
          <a:spcPct val="20000"/>
        </a:spcBef>
        <a:buFont typeface="Arial"/>
        <a:buChar char="»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5987514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076153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164792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253431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639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7278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917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4556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3195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1834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20472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9111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4387175" cy="13716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5541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1088639" rtl="0" eaLnBrk="1" latinLnBrk="0" hangingPunct="1">
        <a:spcBef>
          <a:spcPct val="0"/>
        </a:spcBef>
        <a:buNone/>
        <a:defRPr sz="10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16479" indent="-816479" algn="l" defTabSz="1088639" rtl="0" eaLnBrk="1" latinLnBrk="0" hangingPunct="1">
        <a:spcBef>
          <a:spcPct val="20000"/>
        </a:spcBef>
        <a:buFont typeface="Arial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9038" indent="-680399" algn="l" defTabSz="1088639" rtl="0" eaLnBrk="1" latinLnBrk="0" hangingPunct="1">
        <a:spcBef>
          <a:spcPct val="20000"/>
        </a:spcBef>
        <a:buFont typeface="Arial"/>
        <a:buChar char="–"/>
        <a:defRPr sz="6700" kern="1200">
          <a:solidFill>
            <a:schemeClr val="tx1"/>
          </a:solidFill>
          <a:latin typeface="+mn-lt"/>
          <a:ea typeface="+mn-ea"/>
          <a:cs typeface="+mn-cs"/>
        </a:defRPr>
      </a:lvl2pPr>
      <a:lvl3pPr marL="2721597" indent="-544319" algn="l" defTabSz="1088639" rtl="0" eaLnBrk="1" latinLnBrk="0" hangingPunct="1">
        <a:spcBef>
          <a:spcPct val="20000"/>
        </a:spcBef>
        <a:buFont typeface="Arial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3810236" indent="-544319" algn="l" defTabSz="1088639" rtl="0" eaLnBrk="1" latinLnBrk="0" hangingPunct="1">
        <a:spcBef>
          <a:spcPct val="20000"/>
        </a:spcBef>
        <a:buFont typeface="Arial"/>
        <a:buChar char="–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98875" indent="-544319" algn="l" defTabSz="1088639" rtl="0" eaLnBrk="1" latinLnBrk="0" hangingPunct="1">
        <a:spcBef>
          <a:spcPct val="20000"/>
        </a:spcBef>
        <a:buFont typeface="Arial"/>
        <a:buChar char="»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5987514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076153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164792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253431" indent="-544319" algn="l" defTabSz="1088639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639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7278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917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4556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3195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1834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20472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9111" algn="l" defTabSz="1088639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9709" y="5018361"/>
            <a:ext cx="13630655" cy="20176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511" spc="-150" dirty="0">
                <a:solidFill>
                  <a:srgbClr val="CDDD51"/>
                </a:solidFill>
                <a:latin typeface="Swis721 Lt BT"/>
                <a:cs typeface="Swis721 Lt BT"/>
              </a:rPr>
              <a:t>Continuous Delivery</a:t>
            </a:r>
          </a:p>
        </p:txBody>
      </p:sp>
    </p:spTree>
    <p:extLst>
      <p:ext uri="{BB962C8B-B14F-4D97-AF65-F5344CB8AC3E}">
        <p14:creationId xmlns:p14="http://schemas.microsoft.com/office/powerpoint/2010/main" val="3134744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54350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Integração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contínua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tângulo 17">
            <a:extLst>
              <a:ext uri="{FF2B5EF4-FFF2-40B4-BE49-F238E27FC236}">
                <a16:creationId xmlns:a16="http://schemas.microsoft.com/office/drawing/2014/main" id="{63AAD844-6A78-4BA4-A523-547F879552FE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14363B2C-05B0-4B73-AD04-86F937988465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E8D29F34-DD9F-4A8A-81A4-882B4374A890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02764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54350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Integração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contínua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o 25">
            <a:extLst>
              <a:ext uri="{FF2B5EF4-FFF2-40B4-BE49-F238E27FC236}">
                <a16:creationId xmlns:a16="http://schemas.microsoft.com/office/drawing/2014/main" id="{56065C84-7A48-4F6E-B255-CA035DEA042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2392722" y="4794771"/>
            <a:ext cx="3399728" cy="1270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tângulo 17">
            <a:extLst>
              <a:ext uri="{FF2B5EF4-FFF2-40B4-BE49-F238E27FC236}">
                <a16:creationId xmlns:a16="http://schemas.microsoft.com/office/drawing/2014/main" id="{D51B767C-A01C-4C84-BB6B-44DF6956F9B3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C9311DE4-9F97-4237-9F97-75130B45A5A3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7A0D244-FA7A-44E1-9A96-CF7794C76E12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614634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54350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Integração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contínua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o 25">
            <a:extLst>
              <a:ext uri="{FF2B5EF4-FFF2-40B4-BE49-F238E27FC236}">
                <a16:creationId xmlns:a16="http://schemas.microsoft.com/office/drawing/2014/main" id="{56065C84-7A48-4F6E-B255-CA035DEA042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2392722" y="4794771"/>
            <a:ext cx="3399728" cy="1270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Curvo 30">
            <a:extLst>
              <a:ext uri="{FF2B5EF4-FFF2-40B4-BE49-F238E27FC236}">
                <a16:creationId xmlns:a16="http://schemas.microsoft.com/office/drawing/2014/main" id="{15B9B728-8D78-4EC7-BB56-D0A1D20F7054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8" y="5338514"/>
            <a:ext cx="7068074" cy="323576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tângulo 18">
            <a:extLst>
              <a:ext uri="{FF2B5EF4-FFF2-40B4-BE49-F238E27FC236}">
                <a16:creationId xmlns:a16="http://schemas.microsoft.com/office/drawing/2014/main" id="{DA361714-BCE4-4F67-8F31-BA015375AAE4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AC9A9C02-51A3-4D6D-8107-D62BBD795F2A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71D3CD4B-95D9-4D22-B981-EF51F8039D96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5BA4A9AC-B375-438F-BCC4-809DAF5E2AA1}"/>
              </a:ext>
            </a:extLst>
          </p:cNvPr>
          <p:cNvSpPr/>
          <p:nvPr/>
        </p:nvSpPr>
        <p:spPr>
          <a:xfrm>
            <a:off x="12891784" y="6024556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02623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7677102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200" spc="-150" dirty="0">
                <a:solidFill>
                  <a:srgbClr val="00B6C7"/>
                </a:solidFill>
                <a:latin typeface="Swis721 Lt BT"/>
              </a:rPr>
              <a:t>Regras de Ouro do CI e CD</a:t>
            </a:r>
          </a:p>
          <a:p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0323884-86DB-46BD-ADF6-6321B1E04FB4}"/>
              </a:ext>
            </a:extLst>
          </p:cNvPr>
          <p:cNvSpPr/>
          <p:nvPr/>
        </p:nvSpPr>
        <p:spPr>
          <a:xfrm>
            <a:off x="1983299" y="3881389"/>
            <a:ext cx="1664811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 Master/</a:t>
            </a:r>
            <a:r>
              <a:rPr lang="pt-BR" sz="4400" spc="-150" dirty="0" err="1">
                <a:solidFill>
                  <a:srgbClr val="58585B"/>
                </a:solidFill>
                <a:latin typeface="Fira Sans Light" pitchFamily="34" charset="0"/>
              </a:rPr>
              <a:t>Trunk</a:t>
            </a: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 devem estar sempre em estado </a:t>
            </a:r>
            <a:r>
              <a:rPr lang="pt-BR" sz="4400" i="1" spc="-150" dirty="0" err="1">
                <a:solidFill>
                  <a:srgbClr val="58585B"/>
                </a:solidFill>
                <a:latin typeface="Fira Sans Light" pitchFamily="34" charset="0"/>
              </a:rPr>
              <a:t>deployável</a:t>
            </a:r>
            <a:endParaRPr lang="pt-BR" sz="4400" i="1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BR" sz="44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Todos integram o código na </a:t>
            </a:r>
            <a:r>
              <a:rPr lang="pt-BR" sz="4400" spc="-150" dirty="0" err="1">
                <a:solidFill>
                  <a:srgbClr val="58585B"/>
                </a:solidFill>
                <a:latin typeface="Fira Sans Light" pitchFamily="34" charset="0"/>
              </a:rPr>
              <a:t>master</a:t>
            </a: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/</a:t>
            </a:r>
            <a:r>
              <a:rPr lang="pt-BR" sz="4400" spc="-150" dirty="0" err="1">
                <a:solidFill>
                  <a:srgbClr val="58585B"/>
                </a:solidFill>
                <a:latin typeface="Fira Sans Light" pitchFamily="34" charset="0"/>
              </a:rPr>
              <a:t>trunk</a:t>
            </a: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, diariamente (no mínimo)</a:t>
            </a:r>
          </a:p>
        </p:txBody>
      </p:sp>
    </p:spTree>
    <p:extLst>
      <p:ext uri="{BB962C8B-B14F-4D97-AF65-F5344CB8AC3E}">
        <p14:creationId xmlns:p14="http://schemas.microsoft.com/office/powerpoint/2010/main" val="2480163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10402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Feature branching</a:t>
            </a:r>
          </a:p>
        </p:txBody>
      </p:sp>
      <p:pic>
        <p:nvPicPr>
          <p:cNvPr id="9" name="Picture 2" descr="https://martinfowler.com/bliki/images/featureBranch/simple1.png">
            <a:extLst>
              <a:ext uri="{FF2B5EF4-FFF2-40B4-BE49-F238E27FC236}">
                <a16:creationId xmlns:a16="http://schemas.microsoft.com/office/drawing/2014/main" id="{9DCF99D4-ECE9-4A1D-AFFA-9E8C93AC6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823" y="5256296"/>
            <a:ext cx="15215024" cy="4736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747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FC99948-58A9-4633-A58B-604388A46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290" y="5254392"/>
            <a:ext cx="15487650" cy="631507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10402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Feature branching</a:t>
            </a:r>
          </a:p>
        </p:txBody>
      </p:sp>
    </p:spTree>
    <p:extLst>
      <p:ext uri="{BB962C8B-B14F-4D97-AF65-F5344CB8AC3E}">
        <p14:creationId xmlns:p14="http://schemas.microsoft.com/office/powerpoint/2010/main" val="1596912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https://martinfowler.com/bliki/images/featureBranch/simple2.png">
            <a:extLst>
              <a:ext uri="{FF2B5EF4-FFF2-40B4-BE49-F238E27FC236}">
                <a16:creationId xmlns:a16="http://schemas.microsoft.com/office/drawing/2014/main" id="{A5D35579-347C-473D-BAE5-B352D0272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823" y="5256296"/>
            <a:ext cx="15488392" cy="6314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10402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Feature branching</a:t>
            </a:r>
          </a:p>
        </p:txBody>
      </p:sp>
    </p:spTree>
    <p:extLst>
      <p:ext uri="{BB962C8B-B14F-4D97-AF65-F5344CB8AC3E}">
        <p14:creationId xmlns:p14="http://schemas.microsoft.com/office/powerpoint/2010/main" val="2366519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6442789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200" spc="-150" dirty="0">
                <a:solidFill>
                  <a:srgbClr val="00B6C7"/>
                </a:solidFill>
                <a:latin typeface="Swis721 Lt BT"/>
              </a:rPr>
              <a:t>Regras de Ouro do CD</a:t>
            </a:r>
          </a:p>
          <a:p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0323884-86DB-46BD-ADF6-6321B1E04FB4}"/>
              </a:ext>
            </a:extLst>
          </p:cNvPr>
          <p:cNvSpPr/>
          <p:nvPr/>
        </p:nvSpPr>
        <p:spPr>
          <a:xfrm>
            <a:off x="1983299" y="3881389"/>
            <a:ext cx="1664811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 Master/</a:t>
            </a:r>
            <a:r>
              <a:rPr lang="pt-BR" sz="4400" spc="-150" dirty="0" err="1">
                <a:solidFill>
                  <a:srgbClr val="58585B"/>
                </a:solidFill>
                <a:latin typeface="Fira Sans Light" pitchFamily="34" charset="0"/>
              </a:rPr>
              <a:t>Trunk</a:t>
            </a: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 sempre estar em estado </a:t>
            </a:r>
            <a:r>
              <a:rPr lang="pt-BR" sz="4400" i="1" spc="-150" dirty="0" err="1">
                <a:solidFill>
                  <a:srgbClr val="58585B"/>
                </a:solidFill>
                <a:latin typeface="Fira Sans Light" pitchFamily="34" charset="0"/>
              </a:rPr>
              <a:t>deployável</a:t>
            </a:r>
            <a:endParaRPr lang="pt-BR" sz="4400" i="1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BR" sz="44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Todos integram o código na </a:t>
            </a:r>
            <a:r>
              <a:rPr lang="pt-BR" sz="4400" spc="-150" dirty="0" err="1">
                <a:solidFill>
                  <a:srgbClr val="58585B"/>
                </a:solidFill>
                <a:latin typeface="Fira Sans Light" pitchFamily="34" charset="0"/>
              </a:rPr>
              <a:t>master</a:t>
            </a: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/</a:t>
            </a:r>
            <a:r>
              <a:rPr lang="pt-BR" sz="4400" spc="-150" dirty="0" err="1">
                <a:solidFill>
                  <a:srgbClr val="58585B"/>
                </a:solidFill>
                <a:latin typeface="Fira Sans Light" pitchFamily="34" charset="0"/>
              </a:rPr>
              <a:t>trunk</a:t>
            </a:r>
            <a:r>
              <a:rPr lang="pt-BR" sz="4400" spc="-150" dirty="0">
                <a:solidFill>
                  <a:srgbClr val="58585B"/>
                </a:solidFill>
                <a:latin typeface="Fira Sans Light" pitchFamily="34" charset="0"/>
              </a:rPr>
              <a:t>, diariamente (no mínimo)</a:t>
            </a:r>
          </a:p>
        </p:txBody>
      </p:sp>
    </p:spTree>
    <p:extLst>
      <p:ext uri="{BB962C8B-B14F-4D97-AF65-F5344CB8AC3E}">
        <p14:creationId xmlns:p14="http://schemas.microsoft.com/office/powerpoint/2010/main" val="2739938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10402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Feature branching</a:t>
            </a:r>
          </a:p>
        </p:txBody>
      </p:sp>
      <p:pic>
        <p:nvPicPr>
          <p:cNvPr id="25602" name="Picture 2" descr="https://martinfowler.com/bliki/images/featureBranch/continuous.png">
            <a:extLst>
              <a:ext uri="{FF2B5EF4-FFF2-40B4-BE49-F238E27FC236}">
                <a16:creationId xmlns:a16="http://schemas.microsoft.com/office/drawing/2014/main" id="{10038650-B215-4CE0-B6C7-F326CA8DD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160" y="5256296"/>
            <a:ext cx="14737917" cy="477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388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845616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Orientado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desenvolvimento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21330C7-ED60-4F06-8C39-8AA4FB489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006" y="5012619"/>
            <a:ext cx="3901778" cy="3901778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B45364DC-B98A-4944-9CCC-A8EA76E556C0}"/>
              </a:ext>
            </a:extLst>
          </p:cNvPr>
          <p:cNvSpPr/>
          <p:nvPr/>
        </p:nvSpPr>
        <p:spPr>
          <a:xfrm>
            <a:off x="2730778" y="10068393"/>
            <a:ext cx="166455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 err="1"/>
              <a:t>Dev</a:t>
            </a:r>
            <a:endParaRPr lang="pt-BR" sz="7200" b="1" dirty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37B90F07-FF55-4FF8-BDB7-2646BE4C07DD}"/>
              </a:ext>
            </a:extLst>
          </p:cNvPr>
          <p:cNvSpPr/>
          <p:nvPr/>
        </p:nvSpPr>
        <p:spPr>
          <a:xfrm>
            <a:off x="8762385" y="5251280"/>
            <a:ext cx="13598014" cy="34522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7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O CI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garante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,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através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de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rápidos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feedbacks, que o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código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,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criado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pelo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time,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funciona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ou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que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erros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foram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introduzidos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.</a:t>
            </a:r>
          </a:p>
          <a:p>
            <a:pPr>
              <a:spcBef>
                <a:spcPts val="700"/>
              </a:spcBef>
              <a:spcAft>
                <a:spcPts val="400"/>
              </a:spcAft>
            </a:pPr>
            <a:endParaRPr lang="en-US" sz="4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pPr marL="457200" indent="-457200">
              <a:spcBef>
                <a:spcPts val="7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É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focado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primariamente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na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compilação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, testes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unitários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 e de </a:t>
            </a:r>
            <a:r>
              <a:rPr lang="en-US" sz="4000" spc="-150" dirty="0" err="1">
                <a:solidFill>
                  <a:srgbClr val="58585B"/>
                </a:solidFill>
                <a:latin typeface="Fira Sans Light" pitchFamily="34" charset="0"/>
              </a:rPr>
              <a:t>aceitação</a:t>
            </a:r>
            <a:r>
              <a:rPr lang="en-US" sz="4000" spc="-150" dirty="0">
                <a:solidFill>
                  <a:srgbClr val="58585B"/>
                </a:solidFill>
                <a:latin typeface="Fira Sans Light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3721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348242" y="2867635"/>
            <a:ext cx="1846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 descr="a pincipal motivação para fazer esse talk, é tentar incentivar uma discussão mais ampla e direta sobre as práticas que nós aplicamos atualmente. !Não é! de forma alguma uma tentativa de convencer de que essa é a única forma de se alcançar uma Entrega Contínua de software sustentável.&#10;&#10;Não vou me aprofundar muito nos detalhes de implementação de cada tópico abordado.&#10;&#10;Gerenciamento de código&#10;Estratégia de testes&#10;Estratégia de deploys&#10;&#10;A única coisa que quero afirmar categoricamente é que todo commit é um entregável em potencial (Release Candidate). E que se todos os testes e validações passarem, todos deveriam sentir confiança o suficente para jogar esse pacote para produção. Esse é o propósito de um Pipeline de Continuous Delivery"/>
          <p:cNvSpPr/>
          <p:nvPr/>
        </p:nvSpPr>
        <p:spPr>
          <a:xfrm>
            <a:off x="0" y="18661"/>
            <a:ext cx="24387175" cy="13716000"/>
          </a:xfrm>
          <a:prstGeom prst="rect">
            <a:avLst/>
          </a:prstGeom>
          <a:solidFill>
            <a:srgbClr val="00B6C7"/>
          </a:solidFill>
          <a:ln>
            <a:solidFill>
              <a:srgbClr val="00B6C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-3175" y="10241538"/>
            <a:ext cx="24387175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56847" y="8863614"/>
            <a:ext cx="5187639" cy="1409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559" spc="-150" dirty="0" err="1">
                <a:solidFill>
                  <a:schemeClr val="bg1"/>
                </a:solidFill>
                <a:latin typeface="Swis721 Md BT" pitchFamily="34" charset="0"/>
                <a:cs typeface="Swis721 BT"/>
              </a:rPr>
              <a:t>Motivação</a:t>
            </a:r>
            <a:endParaRPr lang="en-US" sz="8559" spc="-150" dirty="0">
              <a:solidFill>
                <a:schemeClr val="bg1"/>
              </a:solidFill>
              <a:latin typeface="Swis721 Md BT" pitchFamily="34" charset="0"/>
              <a:cs typeface="Swis721 B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134178" y="10186335"/>
            <a:ext cx="6120715" cy="1409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559" spc="-150" dirty="0">
                <a:solidFill>
                  <a:schemeClr val="bg1"/>
                </a:solidFill>
                <a:latin typeface="Swis721 Th BT"/>
                <a:cs typeface="Swis721 Th BT"/>
              </a:rPr>
              <a:t>para </a:t>
            </a:r>
            <a:r>
              <a:rPr lang="en-US" sz="8559" spc="-150" dirty="0" err="1">
                <a:solidFill>
                  <a:schemeClr val="bg1"/>
                </a:solidFill>
                <a:latin typeface="Swis721 Th BT"/>
                <a:cs typeface="Swis721 Th BT"/>
              </a:rPr>
              <a:t>este</a:t>
            </a:r>
            <a:r>
              <a:rPr lang="en-US" sz="8559" spc="-150" dirty="0">
                <a:solidFill>
                  <a:schemeClr val="bg1"/>
                </a:solidFill>
                <a:latin typeface="Swis721 Th BT"/>
                <a:cs typeface="Swis721 Th BT"/>
              </a:rPr>
              <a:t> Talk</a:t>
            </a:r>
          </a:p>
        </p:txBody>
      </p:sp>
    </p:spTree>
    <p:extLst>
      <p:ext uri="{BB962C8B-B14F-4D97-AF65-F5344CB8AC3E}">
        <p14:creationId xmlns:p14="http://schemas.microsoft.com/office/powerpoint/2010/main" val="3237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348242" y="2867635"/>
            <a:ext cx="1846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24387175" cy="13716000"/>
          </a:xfrm>
          <a:prstGeom prst="rect">
            <a:avLst/>
          </a:prstGeom>
          <a:solidFill>
            <a:srgbClr val="00B6C7"/>
          </a:solidFill>
          <a:ln>
            <a:solidFill>
              <a:srgbClr val="00B6C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-3175" y="10241538"/>
            <a:ext cx="24387175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56847" y="8863614"/>
            <a:ext cx="10232288" cy="1409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559" spc="-150" dirty="0">
                <a:solidFill>
                  <a:schemeClr val="bg1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</p:spTree>
    <p:extLst>
      <p:ext uri="{BB962C8B-B14F-4D97-AF65-F5344CB8AC3E}">
        <p14:creationId xmlns:p14="http://schemas.microsoft.com/office/powerpoint/2010/main" val="28379213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609173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Do commit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Deploy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BDEEA79-046D-4D38-A121-E34720593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1738" y="5012619"/>
            <a:ext cx="3901778" cy="3901778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21330C7-ED60-4F06-8C39-8AA4FB489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006" y="5012619"/>
            <a:ext cx="3901778" cy="390177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1E22011-CFC6-4476-ABD4-AC94A88C6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72888" y="5012619"/>
            <a:ext cx="3901778" cy="390177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C1906C2-26CA-41A7-BBDB-F01B527F4A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689" y="5012619"/>
            <a:ext cx="3901778" cy="3901778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B45364DC-B98A-4944-9CCC-A8EA76E556C0}"/>
              </a:ext>
            </a:extLst>
          </p:cNvPr>
          <p:cNvSpPr/>
          <p:nvPr/>
        </p:nvSpPr>
        <p:spPr>
          <a:xfrm>
            <a:off x="2730778" y="10068393"/>
            <a:ext cx="166455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 err="1"/>
              <a:t>Dev</a:t>
            </a:r>
            <a:endParaRPr lang="pt-BR" sz="7200" b="1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336A923-8430-402E-AA8C-13E9B4881A63}"/>
              </a:ext>
            </a:extLst>
          </p:cNvPr>
          <p:cNvSpPr/>
          <p:nvPr/>
        </p:nvSpPr>
        <p:spPr>
          <a:xfrm>
            <a:off x="8454928" y="10068395"/>
            <a:ext cx="137730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/>
              <a:t>QA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DBA44EE-91FD-4C75-B3F0-4C4800BFD1BA}"/>
              </a:ext>
            </a:extLst>
          </p:cNvPr>
          <p:cNvSpPr/>
          <p:nvPr/>
        </p:nvSpPr>
        <p:spPr>
          <a:xfrm>
            <a:off x="13545082" y="10068394"/>
            <a:ext cx="313508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/>
              <a:t>Release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C64F814-0023-4898-A4A6-524112DC9192}"/>
              </a:ext>
            </a:extLst>
          </p:cNvPr>
          <p:cNvSpPr/>
          <p:nvPr/>
        </p:nvSpPr>
        <p:spPr>
          <a:xfrm>
            <a:off x="18872888" y="8759142"/>
            <a:ext cx="4027641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7200" b="1" dirty="0"/>
              <a:t>Monitoria</a:t>
            </a:r>
          </a:p>
          <a:p>
            <a:pPr algn="ctr"/>
            <a:r>
              <a:rPr lang="pt-BR" sz="7200" b="1" dirty="0"/>
              <a:t>e</a:t>
            </a:r>
          </a:p>
          <a:p>
            <a:pPr algn="ctr"/>
            <a:r>
              <a:rPr lang="pt-BR" sz="7200" b="1" dirty="0"/>
              <a:t>Operação</a:t>
            </a:r>
          </a:p>
        </p:txBody>
      </p:sp>
      <p:cxnSp>
        <p:nvCxnSpPr>
          <p:cNvPr id="14" name="Straight Connector 22">
            <a:extLst>
              <a:ext uri="{FF2B5EF4-FFF2-40B4-BE49-F238E27FC236}">
                <a16:creationId xmlns:a16="http://schemas.microsoft.com/office/drawing/2014/main" id="{01D672AC-B114-485C-95DF-C0B6A2A59FF5}"/>
              </a:ext>
            </a:extLst>
          </p:cNvPr>
          <p:cNvCxnSpPr/>
          <p:nvPr/>
        </p:nvCxnSpPr>
        <p:spPr>
          <a:xfrm>
            <a:off x="6196700" y="3951144"/>
            <a:ext cx="0" cy="8003309"/>
          </a:xfrm>
          <a:prstGeom prst="line">
            <a:avLst/>
          </a:prstGeom>
          <a:ln>
            <a:solidFill>
              <a:srgbClr val="325F7B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2">
            <a:extLst>
              <a:ext uri="{FF2B5EF4-FFF2-40B4-BE49-F238E27FC236}">
                <a16:creationId xmlns:a16="http://schemas.microsoft.com/office/drawing/2014/main" id="{AD657AE9-BA78-4C5A-A434-BBFE996E7765}"/>
              </a:ext>
            </a:extLst>
          </p:cNvPr>
          <p:cNvCxnSpPr/>
          <p:nvPr/>
        </p:nvCxnSpPr>
        <p:spPr>
          <a:xfrm>
            <a:off x="6888361" y="3962868"/>
            <a:ext cx="0" cy="8003309"/>
          </a:xfrm>
          <a:prstGeom prst="line">
            <a:avLst/>
          </a:prstGeom>
          <a:ln>
            <a:solidFill>
              <a:srgbClr val="325F7B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2">
            <a:extLst>
              <a:ext uri="{FF2B5EF4-FFF2-40B4-BE49-F238E27FC236}">
                <a16:creationId xmlns:a16="http://schemas.microsoft.com/office/drawing/2014/main" id="{CE104BFA-AD56-4C86-8A78-FC76251AF6C9}"/>
              </a:ext>
            </a:extLst>
          </p:cNvPr>
          <p:cNvCxnSpPr/>
          <p:nvPr/>
        </p:nvCxnSpPr>
        <p:spPr>
          <a:xfrm>
            <a:off x="11718269" y="4009760"/>
            <a:ext cx="0" cy="8003309"/>
          </a:xfrm>
          <a:prstGeom prst="line">
            <a:avLst/>
          </a:prstGeom>
          <a:ln>
            <a:solidFill>
              <a:srgbClr val="325F7B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2">
            <a:extLst>
              <a:ext uri="{FF2B5EF4-FFF2-40B4-BE49-F238E27FC236}">
                <a16:creationId xmlns:a16="http://schemas.microsoft.com/office/drawing/2014/main" id="{FE713081-A2D2-43D8-9B3E-3C020CBB3A04}"/>
              </a:ext>
            </a:extLst>
          </p:cNvPr>
          <p:cNvCxnSpPr/>
          <p:nvPr/>
        </p:nvCxnSpPr>
        <p:spPr>
          <a:xfrm>
            <a:off x="12409930" y="4021484"/>
            <a:ext cx="0" cy="8003309"/>
          </a:xfrm>
          <a:prstGeom prst="line">
            <a:avLst/>
          </a:prstGeom>
          <a:ln>
            <a:solidFill>
              <a:srgbClr val="325F7B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2">
            <a:extLst>
              <a:ext uri="{FF2B5EF4-FFF2-40B4-BE49-F238E27FC236}">
                <a16:creationId xmlns:a16="http://schemas.microsoft.com/office/drawing/2014/main" id="{25F02FD6-5EE7-40BE-9E74-42FFBA0DAB05}"/>
              </a:ext>
            </a:extLst>
          </p:cNvPr>
          <p:cNvCxnSpPr/>
          <p:nvPr/>
        </p:nvCxnSpPr>
        <p:spPr>
          <a:xfrm>
            <a:off x="17767377" y="4009760"/>
            <a:ext cx="0" cy="8003309"/>
          </a:xfrm>
          <a:prstGeom prst="line">
            <a:avLst/>
          </a:prstGeom>
          <a:ln>
            <a:solidFill>
              <a:srgbClr val="325F7B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2">
            <a:extLst>
              <a:ext uri="{FF2B5EF4-FFF2-40B4-BE49-F238E27FC236}">
                <a16:creationId xmlns:a16="http://schemas.microsoft.com/office/drawing/2014/main" id="{D3AC069E-4931-4523-97A5-406802E47332}"/>
              </a:ext>
            </a:extLst>
          </p:cNvPr>
          <p:cNvCxnSpPr/>
          <p:nvPr/>
        </p:nvCxnSpPr>
        <p:spPr>
          <a:xfrm>
            <a:off x="18459038" y="4021484"/>
            <a:ext cx="0" cy="8003309"/>
          </a:xfrm>
          <a:prstGeom prst="line">
            <a:avLst/>
          </a:prstGeom>
          <a:ln>
            <a:solidFill>
              <a:srgbClr val="325F7B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8859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o 25">
            <a:extLst>
              <a:ext uri="{FF2B5EF4-FFF2-40B4-BE49-F238E27FC236}">
                <a16:creationId xmlns:a16="http://schemas.microsoft.com/office/drawing/2014/main" id="{56065C84-7A48-4F6E-B255-CA035DEA042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2392722" y="4794771"/>
            <a:ext cx="3399728" cy="1270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Curvo 30">
            <a:extLst>
              <a:ext uri="{FF2B5EF4-FFF2-40B4-BE49-F238E27FC236}">
                <a16:creationId xmlns:a16="http://schemas.microsoft.com/office/drawing/2014/main" id="{15B9B728-8D78-4EC7-BB56-D0A1D20F7054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8" y="5338514"/>
            <a:ext cx="7068074" cy="323576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86112D08-7049-4D98-833E-BD7EB9EC3DAF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03816E7-4375-4197-95A2-05F423C248CD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22E447CB-B12B-4E1C-B35A-58B9313A203D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3A8BE51-C55F-4D40-A881-B19F0E43D686}"/>
              </a:ext>
            </a:extLst>
          </p:cNvPr>
          <p:cNvSpPr/>
          <p:nvPr/>
        </p:nvSpPr>
        <p:spPr>
          <a:xfrm>
            <a:off x="12891784" y="6024556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5370516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o 25">
            <a:extLst>
              <a:ext uri="{FF2B5EF4-FFF2-40B4-BE49-F238E27FC236}">
                <a16:creationId xmlns:a16="http://schemas.microsoft.com/office/drawing/2014/main" id="{56065C84-7A48-4F6E-B255-CA035DEA042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2392722" y="4794771"/>
            <a:ext cx="3399728" cy="1270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Curvo 30">
            <a:extLst>
              <a:ext uri="{FF2B5EF4-FFF2-40B4-BE49-F238E27FC236}">
                <a16:creationId xmlns:a16="http://schemas.microsoft.com/office/drawing/2014/main" id="{15B9B728-8D78-4EC7-BB56-D0A1D20F7054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8" y="5338514"/>
            <a:ext cx="7068074" cy="323576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Curvo 66">
            <a:extLst>
              <a:ext uri="{FF2B5EF4-FFF2-40B4-BE49-F238E27FC236}">
                <a16:creationId xmlns:a16="http://schemas.microsoft.com/office/drawing/2014/main" id="{25F11167-B888-4E87-A82F-F71290EEBC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6648484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86112D08-7049-4D98-833E-BD7EB9EC3DAF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03816E7-4375-4197-95A2-05F423C248CD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51B850F-A9BC-4160-B419-E5FD4B490D02}"/>
              </a:ext>
            </a:extLst>
          </p:cNvPr>
          <p:cNvSpPr/>
          <p:nvPr/>
        </p:nvSpPr>
        <p:spPr>
          <a:xfrm>
            <a:off x="14621285" y="7143252"/>
            <a:ext cx="48513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Testes automatizados</a:t>
            </a:r>
            <a:endParaRPr lang="pt-BR" dirty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22E447CB-B12B-4E1C-B35A-58B9313A203D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3A8BE51-C55F-4D40-A881-B19F0E43D686}"/>
              </a:ext>
            </a:extLst>
          </p:cNvPr>
          <p:cNvSpPr/>
          <p:nvPr/>
        </p:nvSpPr>
        <p:spPr>
          <a:xfrm>
            <a:off x="12891784" y="6024556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832456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o 25">
            <a:extLst>
              <a:ext uri="{FF2B5EF4-FFF2-40B4-BE49-F238E27FC236}">
                <a16:creationId xmlns:a16="http://schemas.microsoft.com/office/drawing/2014/main" id="{56065C84-7A48-4F6E-B255-CA035DEA042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2392722" y="4794771"/>
            <a:ext cx="3399728" cy="1270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Curvo 30">
            <a:extLst>
              <a:ext uri="{FF2B5EF4-FFF2-40B4-BE49-F238E27FC236}">
                <a16:creationId xmlns:a16="http://schemas.microsoft.com/office/drawing/2014/main" id="{15B9B728-8D78-4EC7-BB56-D0A1D20F7054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8" y="5338514"/>
            <a:ext cx="7068074" cy="323576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Curvo 66">
            <a:extLst>
              <a:ext uri="{FF2B5EF4-FFF2-40B4-BE49-F238E27FC236}">
                <a16:creationId xmlns:a16="http://schemas.microsoft.com/office/drawing/2014/main" id="{25F11167-B888-4E87-A82F-F71290EEBC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6648484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: Curvo 76">
            <a:extLst>
              <a:ext uri="{FF2B5EF4-FFF2-40B4-BE49-F238E27FC236}">
                <a16:creationId xmlns:a16="http://schemas.microsoft.com/office/drawing/2014/main" id="{68A2E3EE-8ED9-45F6-94CA-9F92DCBDCC87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9" y="7590637"/>
            <a:ext cx="5760976" cy="1427416"/>
          </a:xfrm>
          <a:prstGeom prst="curvedConnector3">
            <a:avLst>
              <a:gd name="adj1" fmla="val 4186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86112D08-7049-4D98-833E-BD7EB9EC3DAF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03816E7-4375-4197-95A2-05F423C248CD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51B850F-A9BC-4160-B419-E5FD4B490D02}"/>
              </a:ext>
            </a:extLst>
          </p:cNvPr>
          <p:cNvSpPr/>
          <p:nvPr/>
        </p:nvSpPr>
        <p:spPr>
          <a:xfrm>
            <a:off x="14621285" y="7143252"/>
            <a:ext cx="48513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Testes automatizados</a:t>
            </a:r>
            <a:endParaRPr lang="pt-BR" dirty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22E447CB-B12B-4E1C-B35A-58B9313A203D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3A8BE51-C55F-4D40-A881-B19F0E43D686}"/>
              </a:ext>
            </a:extLst>
          </p:cNvPr>
          <p:cNvSpPr/>
          <p:nvPr/>
        </p:nvSpPr>
        <p:spPr>
          <a:xfrm>
            <a:off x="12891784" y="6024556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410C015D-019F-4BC0-9F8C-D9EB0B00214E}"/>
              </a:ext>
            </a:extLst>
          </p:cNvPr>
          <p:cNvSpPr/>
          <p:nvPr/>
        </p:nvSpPr>
        <p:spPr>
          <a:xfrm>
            <a:off x="12387889" y="7912693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937321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o 25">
            <a:extLst>
              <a:ext uri="{FF2B5EF4-FFF2-40B4-BE49-F238E27FC236}">
                <a16:creationId xmlns:a16="http://schemas.microsoft.com/office/drawing/2014/main" id="{56065C84-7A48-4F6E-B255-CA035DEA042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2392722" y="4794771"/>
            <a:ext cx="3399728" cy="1270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Curvo 30">
            <a:extLst>
              <a:ext uri="{FF2B5EF4-FFF2-40B4-BE49-F238E27FC236}">
                <a16:creationId xmlns:a16="http://schemas.microsoft.com/office/drawing/2014/main" id="{15B9B728-8D78-4EC7-BB56-D0A1D20F7054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8" y="5338514"/>
            <a:ext cx="7068074" cy="323576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Curvo 66">
            <a:extLst>
              <a:ext uri="{FF2B5EF4-FFF2-40B4-BE49-F238E27FC236}">
                <a16:creationId xmlns:a16="http://schemas.microsoft.com/office/drawing/2014/main" id="{25F11167-B888-4E87-A82F-F71290EEBC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6648484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ector: Curvo 68">
            <a:extLst>
              <a:ext uri="{FF2B5EF4-FFF2-40B4-BE49-F238E27FC236}">
                <a16:creationId xmlns:a16="http://schemas.microsoft.com/office/drawing/2014/main" id="{384156BF-F849-47A8-9BB1-242328F2866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8637429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: Curvo 76">
            <a:extLst>
              <a:ext uri="{FF2B5EF4-FFF2-40B4-BE49-F238E27FC236}">
                <a16:creationId xmlns:a16="http://schemas.microsoft.com/office/drawing/2014/main" id="{68A2E3EE-8ED9-45F6-94CA-9F92DCBDCC87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9" y="7590637"/>
            <a:ext cx="5760976" cy="1427416"/>
          </a:xfrm>
          <a:prstGeom prst="curvedConnector3">
            <a:avLst>
              <a:gd name="adj1" fmla="val 4186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86112D08-7049-4D98-833E-BD7EB9EC3DAF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03816E7-4375-4197-95A2-05F423C248CD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51B850F-A9BC-4160-B419-E5FD4B490D02}"/>
              </a:ext>
            </a:extLst>
          </p:cNvPr>
          <p:cNvSpPr/>
          <p:nvPr/>
        </p:nvSpPr>
        <p:spPr>
          <a:xfrm>
            <a:off x="14621285" y="7143252"/>
            <a:ext cx="48513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Testes automatizados</a:t>
            </a:r>
            <a:endParaRPr lang="pt-BR" dirty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4A3841A-A4D4-41EF-9B9A-FE919CF1F390}"/>
              </a:ext>
            </a:extLst>
          </p:cNvPr>
          <p:cNvSpPr/>
          <p:nvPr/>
        </p:nvSpPr>
        <p:spPr>
          <a:xfrm>
            <a:off x="16012787" y="9239018"/>
            <a:ext cx="183236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 err="1">
                <a:solidFill>
                  <a:srgbClr val="58585B"/>
                </a:solidFill>
                <a:latin typeface="Fira Sans Light" pitchFamily="34" charset="0"/>
              </a:rPr>
              <a:t>Staging</a:t>
            </a:r>
            <a:endParaRPr lang="pt-BR" dirty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22E447CB-B12B-4E1C-B35A-58B9313A203D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3A8BE51-C55F-4D40-A881-B19F0E43D686}"/>
              </a:ext>
            </a:extLst>
          </p:cNvPr>
          <p:cNvSpPr/>
          <p:nvPr/>
        </p:nvSpPr>
        <p:spPr>
          <a:xfrm>
            <a:off x="12891784" y="6024556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410C015D-019F-4BC0-9F8C-D9EB0B00214E}"/>
              </a:ext>
            </a:extLst>
          </p:cNvPr>
          <p:cNvSpPr/>
          <p:nvPr/>
        </p:nvSpPr>
        <p:spPr>
          <a:xfrm>
            <a:off x="12387889" y="7912693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9919925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o 25">
            <a:extLst>
              <a:ext uri="{FF2B5EF4-FFF2-40B4-BE49-F238E27FC236}">
                <a16:creationId xmlns:a16="http://schemas.microsoft.com/office/drawing/2014/main" id="{56065C84-7A48-4F6E-B255-CA035DEA042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2392722" y="4794771"/>
            <a:ext cx="3399728" cy="1270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Curvo 30">
            <a:extLst>
              <a:ext uri="{FF2B5EF4-FFF2-40B4-BE49-F238E27FC236}">
                <a16:creationId xmlns:a16="http://schemas.microsoft.com/office/drawing/2014/main" id="{15B9B728-8D78-4EC7-BB56-D0A1D20F7054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8" y="5338514"/>
            <a:ext cx="7068074" cy="323576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Curvo 66">
            <a:extLst>
              <a:ext uri="{FF2B5EF4-FFF2-40B4-BE49-F238E27FC236}">
                <a16:creationId xmlns:a16="http://schemas.microsoft.com/office/drawing/2014/main" id="{25F11167-B888-4E87-A82F-F71290EEBC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6648484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ector: Curvo 68">
            <a:extLst>
              <a:ext uri="{FF2B5EF4-FFF2-40B4-BE49-F238E27FC236}">
                <a16:creationId xmlns:a16="http://schemas.microsoft.com/office/drawing/2014/main" id="{384156BF-F849-47A8-9BB1-242328F2866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8637429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: Curvo 76">
            <a:extLst>
              <a:ext uri="{FF2B5EF4-FFF2-40B4-BE49-F238E27FC236}">
                <a16:creationId xmlns:a16="http://schemas.microsoft.com/office/drawing/2014/main" id="{68A2E3EE-8ED9-45F6-94CA-9F92DCBDCC87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9" y="7590637"/>
            <a:ext cx="5760976" cy="1427416"/>
          </a:xfrm>
          <a:prstGeom prst="curvedConnector3">
            <a:avLst>
              <a:gd name="adj1" fmla="val 4186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onector: Curvo 81">
            <a:extLst>
              <a:ext uri="{FF2B5EF4-FFF2-40B4-BE49-F238E27FC236}">
                <a16:creationId xmlns:a16="http://schemas.microsoft.com/office/drawing/2014/main" id="{B2C7EF8F-2ABC-4032-B947-DA8722BA12F1}"/>
              </a:ext>
            </a:extLst>
          </p:cNvPr>
          <p:cNvCxnSpPr>
            <a:cxnSpLocks/>
          </p:cNvCxnSpPr>
          <p:nvPr/>
        </p:nvCxnSpPr>
        <p:spPr>
          <a:xfrm rot="10800000">
            <a:off x="8724380" y="9478550"/>
            <a:ext cx="6867313" cy="159275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86112D08-7049-4D98-833E-BD7EB9EC3DAF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03816E7-4375-4197-95A2-05F423C248CD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51B850F-A9BC-4160-B419-E5FD4B490D02}"/>
              </a:ext>
            </a:extLst>
          </p:cNvPr>
          <p:cNvSpPr/>
          <p:nvPr/>
        </p:nvSpPr>
        <p:spPr>
          <a:xfrm>
            <a:off x="14621285" y="7143252"/>
            <a:ext cx="48513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Testes automatizados</a:t>
            </a:r>
            <a:endParaRPr lang="pt-BR" dirty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4A3841A-A4D4-41EF-9B9A-FE919CF1F390}"/>
              </a:ext>
            </a:extLst>
          </p:cNvPr>
          <p:cNvSpPr/>
          <p:nvPr/>
        </p:nvSpPr>
        <p:spPr>
          <a:xfrm>
            <a:off x="16012787" y="9239018"/>
            <a:ext cx="183236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 err="1">
                <a:solidFill>
                  <a:srgbClr val="58585B"/>
                </a:solidFill>
                <a:latin typeface="Fira Sans Light" pitchFamily="34" charset="0"/>
              </a:rPr>
              <a:t>Staging</a:t>
            </a:r>
            <a:endParaRPr lang="pt-BR" dirty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22E447CB-B12B-4E1C-B35A-58B9313A203D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3A8BE51-C55F-4D40-A881-B19F0E43D686}"/>
              </a:ext>
            </a:extLst>
          </p:cNvPr>
          <p:cNvSpPr/>
          <p:nvPr/>
        </p:nvSpPr>
        <p:spPr>
          <a:xfrm>
            <a:off x="12891784" y="6024556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410C015D-019F-4BC0-9F8C-D9EB0B00214E}"/>
              </a:ext>
            </a:extLst>
          </p:cNvPr>
          <p:cNvSpPr/>
          <p:nvPr/>
        </p:nvSpPr>
        <p:spPr>
          <a:xfrm>
            <a:off x="12387889" y="7912693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6EA1772E-F70A-4809-BBD4-0D5052246542}"/>
              </a:ext>
            </a:extLst>
          </p:cNvPr>
          <p:cNvSpPr/>
          <p:nvPr/>
        </p:nvSpPr>
        <p:spPr>
          <a:xfrm>
            <a:off x="12921390" y="9716071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8976418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o 25">
            <a:extLst>
              <a:ext uri="{FF2B5EF4-FFF2-40B4-BE49-F238E27FC236}">
                <a16:creationId xmlns:a16="http://schemas.microsoft.com/office/drawing/2014/main" id="{56065C84-7A48-4F6E-B255-CA035DEA042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2392722" y="4794771"/>
            <a:ext cx="3399728" cy="1270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Curvo 30">
            <a:extLst>
              <a:ext uri="{FF2B5EF4-FFF2-40B4-BE49-F238E27FC236}">
                <a16:creationId xmlns:a16="http://schemas.microsoft.com/office/drawing/2014/main" id="{15B9B728-8D78-4EC7-BB56-D0A1D20F7054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8" y="5338514"/>
            <a:ext cx="7068074" cy="323576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Curvo 66">
            <a:extLst>
              <a:ext uri="{FF2B5EF4-FFF2-40B4-BE49-F238E27FC236}">
                <a16:creationId xmlns:a16="http://schemas.microsoft.com/office/drawing/2014/main" id="{25F11167-B888-4E87-A82F-F71290EEBC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6648484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ector: Curvo 68">
            <a:extLst>
              <a:ext uri="{FF2B5EF4-FFF2-40B4-BE49-F238E27FC236}">
                <a16:creationId xmlns:a16="http://schemas.microsoft.com/office/drawing/2014/main" id="{384156BF-F849-47A8-9BB1-242328F2866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8637429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: Curvo 74">
            <a:extLst>
              <a:ext uri="{FF2B5EF4-FFF2-40B4-BE49-F238E27FC236}">
                <a16:creationId xmlns:a16="http://schemas.microsoft.com/office/drawing/2014/main" id="{A8B794D3-40D9-40F3-9690-03E8B02038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389127" y="10724543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: Curvo 76">
            <a:extLst>
              <a:ext uri="{FF2B5EF4-FFF2-40B4-BE49-F238E27FC236}">
                <a16:creationId xmlns:a16="http://schemas.microsoft.com/office/drawing/2014/main" id="{68A2E3EE-8ED9-45F6-94CA-9F92DCBDCC87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9" y="7590637"/>
            <a:ext cx="5760976" cy="1427416"/>
          </a:xfrm>
          <a:prstGeom prst="curvedConnector3">
            <a:avLst>
              <a:gd name="adj1" fmla="val 4186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onector: Curvo 81">
            <a:extLst>
              <a:ext uri="{FF2B5EF4-FFF2-40B4-BE49-F238E27FC236}">
                <a16:creationId xmlns:a16="http://schemas.microsoft.com/office/drawing/2014/main" id="{B2C7EF8F-2ABC-4032-B947-DA8722BA12F1}"/>
              </a:ext>
            </a:extLst>
          </p:cNvPr>
          <p:cNvCxnSpPr>
            <a:cxnSpLocks/>
          </p:cNvCxnSpPr>
          <p:nvPr/>
        </p:nvCxnSpPr>
        <p:spPr>
          <a:xfrm rot="10800000">
            <a:off x="8724380" y="9478550"/>
            <a:ext cx="6867313" cy="159275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86112D08-7049-4D98-833E-BD7EB9EC3DAF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03816E7-4375-4197-95A2-05F423C248CD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51B850F-A9BC-4160-B419-E5FD4B490D02}"/>
              </a:ext>
            </a:extLst>
          </p:cNvPr>
          <p:cNvSpPr/>
          <p:nvPr/>
        </p:nvSpPr>
        <p:spPr>
          <a:xfrm>
            <a:off x="14621285" y="7143252"/>
            <a:ext cx="48513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Testes automatizados</a:t>
            </a:r>
            <a:endParaRPr lang="pt-BR" dirty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4A3841A-A4D4-41EF-9B9A-FE919CF1F390}"/>
              </a:ext>
            </a:extLst>
          </p:cNvPr>
          <p:cNvSpPr/>
          <p:nvPr/>
        </p:nvSpPr>
        <p:spPr>
          <a:xfrm>
            <a:off x="16012787" y="9239018"/>
            <a:ext cx="183236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 err="1">
                <a:solidFill>
                  <a:srgbClr val="58585B"/>
                </a:solidFill>
                <a:latin typeface="Fira Sans Light" pitchFamily="34" charset="0"/>
              </a:rPr>
              <a:t>Staging</a:t>
            </a:r>
            <a:endParaRPr lang="pt-BR" dirty="0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3C67EEDE-EA68-4324-A898-53976807AC12}"/>
              </a:ext>
            </a:extLst>
          </p:cNvPr>
          <p:cNvSpPr/>
          <p:nvPr/>
        </p:nvSpPr>
        <p:spPr>
          <a:xfrm>
            <a:off x="15852553" y="11400446"/>
            <a:ext cx="224811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Produção</a:t>
            </a:r>
            <a:endParaRPr lang="pt-BR" dirty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22E447CB-B12B-4E1C-B35A-58B9313A203D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3A8BE51-C55F-4D40-A881-B19F0E43D686}"/>
              </a:ext>
            </a:extLst>
          </p:cNvPr>
          <p:cNvSpPr/>
          <p:nvPr/>
        </p:nvSpPr>
        <p:spPr>
          <a:xfrm>
            <a:off x="12891784" y="6024556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410C015D-019F-4BC0-9F8C-D9EB0B00214E}"/>
              </a:ext>
            </a:extLst>
          </p:cNvPr>
          <p:cNvSpPr/>
          <p:nvPr/>
        </p:nvSpPr>
        <p:spPr>
          <a:xfrm>
            <a:off x="12387889" y="7912693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6EA1772E-F70A-4809-BBD4-0D5052246542}"/>
              </a:ext>
            </a:extLst>
          </p:cNvPr>
          <p:cNvSpPr/>
          <p:nvPr/>
        </p:nvSpPr>
        <p:spPr>
          <a:xfrm>
            <a:off x="12921390" y="9716071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7826518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1BE39F7-A80F-4B47-8779-285EAF3868D1}"/>
              </a:ext>
            </a:extLst>
          </p:cNvPr>
          <p:cNvCxnSpPr>
            <a:cxnSpLocks/>
            <a:stCxn id="9" idx="0"/>
            <a:endCxn id="14" idx="1"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Curvo 19">
            <a:extLst>
              <a:ext uri="{FF2B5EF4-FFF2-40B4-BE49-F238E27FC236}">
                <a16:creationId xmlns:a16="http://schemas.microsoft.com/office/drawing/2014/main" id="{11F40F79-F2A2-4F49-85C3-772BCEBD10B3}"/>
              </a:ext>
            </a:extLst>
          </p:cNvPr>
          <p:cNvCxnSpPr>
            <a:cxnSpLocks/>
            <a:stCxn id="11" idx="0"/>
            <a:endCxn id="14" idx="1"/>
          </p:cNvCxnSpPr>
          <p:nvPr/>
        </p:nvCxnSpPr>
        <p:spPr>
          <a:xfrm rot="5400000" flipH="1" flipV="1">
            <a:off x="7567571" y="5162616"/>
            <a:ext cx="3560796" cy="282510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o 25">
            <a:extLst>
              <a:ext uri="{FF2B5EF4-FFF2-40B4-BE49-F238E27FC236}">
                <a16:creationId xmlns:a16="http://schemas.microsoft.com/office/drawing/2014/main" id="{56065C84-7A48-4F6E-B255-CA035DEA042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2392722" y="4794771"/>
            <a:ext cx="3399728" cy="1270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Curvo 30">
            <a:extLst>
              <a:ext uri="{FF2B5EF4-FFF2-40B4-BE49-F238E27FC236}">
                <a16:creationId xmlns:a16="http://schemas.microsoft.com/office/drawing/2014/main" id="{15B9B728-8D78-4EC7-BB56-D0A1D20F7054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8" y="5338514"/>
            <a:ext cx="7068074" cy="323576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Curvo 66">
            <a:extLst>
              <a:ext uri="{FF2B5EF4-FFF2-40B4-BE49-F238E27FC236}">
                <a16:creationId xmlns:a16="http://schemas.microsoft.com/office/drawing/2014/main" id="{25F11167-B888-4E87-A82F-F71290EEBC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6648484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ector: Curvo 68">
            <a:extLst>
              <a:ext uri="{FF2B5EF4-FFF2-40B4-BE49-F238E27FC236}">
                <a16:creationId xmlns:a16="http://schemas.microsoft.com/office/drawing/2014/main" id="{384156BF-F849-47A8-9BB1-242328F2866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424193" y="8637429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: Curvo 74">
            <a:extLst>
              <a:ext uri="{FF2B5EF4-FFF2-40B4-BE49-F238E27FC236}">
                <a16:creationId xmlns:a16="http://schemas.microsoft.com/office/drawing/2014/main" id="{A8B794D3-40D9-40F3-9690-03E8B02038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389127" y="10724543"/>
            <a:ext cx="1175383" cy="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: Curvo 76">
            <a:extLst>
              <a:ext uri="{FF2B5EF4-FFF2-40B4-BE49-F238E27FC236}">
                <a16:creationId xmlns:a16="http://schemas.microsoft.com/office/drawing/2014/main" id="{68A2E3EE-8ED9-45F6-94CA-9F92DCBDCC87}"/>
              </a:ext>
            </a:extLst>
          </p:cNvPr>
          <p:cNvCxnSpPr>
            <a:cxnSpLocks/>
          </p:cNvCxnSpPr>
          <p:nvPr/>
        </p:nvCxnSpPr>
        <p:spPr>
          <a:xfrm rot="10800000" flipV="1">
            <a:off x="8724379" y="7590637"/>
            <a:ext cx="5760976" cy="1427416"/>
          </a:xfrm>
          <a:prstGeom prst="curvedConnector3">
            <a:avLst>
              <a:gd name="adj1" fmla="val 4186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onector: Curvo 81">
            <a:extLst>
              <a:ext uri="{FF2B5EF4-FFF2-40B4-BE49-F238E27FC236}">
                <a16:creationId xmlns:a16="http://schemas.microsoft.com/office/drawing/2014/main" id="{B2C7EF8F-2ABC-4032-B947-DA8722BA12F1}"/>
              </a:ext>
            </a:extLst>
          </p:cNvPr>
          <p:cNvCxnSpPr>
            <a:cxnSpLocks/>
          </p:cNvCxnSpPr>
          <p:nvPr/>
        </p:nvCxnSpPr>
        <p:spPr>
          <a:xfrm rot="10800000">
            <a:off x="8724380" y="9478550"/>
            <a:ext cx="6867313" cy="159275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onector: Curvo 83">
            <a:extLst>
              <a:ext uri="{FF2B5EF4-FFF2-40B4-BE49-F238E27FC236}">
                <a16:creationId xmlns:a16="http://schemas.microsoft.com/office/drawing/2014/main" id="{92C4E3B7-63CF-4A9C-BF64-180A46AF4BEA}"/>
              </a:ext>
            </a:extLst>
          </p:cNvPr>
          <p:cNvCxnSpPr>
            <a:cxnSpLocks/>
          </p:cNvCxnSpPr>
          <p:nvPr/>
        </p:nvCxnSpPr>
        <p:spPr>
          <a:xfrm rot="10800000">
            <a:off x="8724379" y="9953310"/>
            <a:ext cx="6867314" cy="1831857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86112D08-7049-4D98-833E-BD7EB9EC3DAF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03816E7-4375-4197-95A2-05F423C248CD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51B850F-A9BC-4160-B419-E5FD4B490D02}"/>
              </a:ext>
            </a:extLst>
          </p:cNvPr>
          <p:cNvSpPr/>
          <p:nvPr/>
        </p:nvSpPr>
        <p:spPr>
          <a:xfrm>
            <a:off x="14621285" y="7143252"/>
            <a:ext cx="48513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Testes automatizados</a:t>
            </a:r>
            <a:endParaRPr lang="pt-BR" dirty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4A3841A-A4D4-41EF-9B9A-FE919CF1F390}"/>
              </a:ext>
            </a:extLst>
          </p:cNvPr>
          <p:cNvSpPr/>
          <p:nvPr/>
        </p:nvSpPr>
        <p:spPr>
          <a:xfrm>
            <a:off x="16012787" y="9239018"/>
            <a:ext cx="183236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 err="1">
                <a:solidFill>
                  <a:srgbClr val="58585B"/>
                </a:solidFill>
                <a:latin typeface="Fira Sans Light" pitchFamily="34" charset="0"/>
              </a:rPr>
              <a:t>Staging</a:t>
            </a:r>
            <a:endParaRPr lang="pt-BR" dirty="0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3C67EEDE-EA68-4324-A898-53976807AC12}"/>
              </a:ext>
            </a:extLst>
          </p:cNvPr>
          <p:cNvSpPr/>
          <p:nvPr/>
        </p:nvSpPr>
        <p:spPr>
          <a:xfrm>
            <a:off x="15852553" y="11400446"/>
            <a:ext cx="224811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Produção</a:t>
            </a:r>
            <a:endParaRPr lang="pt-BR" dirty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22E447CB-B12B-4E1C-B35A-58B9313A203D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3A8BE51-C55F-4D40-A881-B19F0E43D686}"/>
              </a:ext>
            </a:extLst>
          </p:cNvPr>
          <p:cNvSpPr/>
          <p:nvPr/>
        </p:nvSpPr>
        <p:spPr>
          <a:xfrm>
            <a:off x="12891784" y="6024556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410C015D-019F-4BC0-9F8C-D9EB0B00214E}"/>
              </a:ext>
            </a:extLst>
          </p:cNvPr>
          <p:cNvSpPr/>
          <p:nvPr/>
        </p:nvSpPr>
        <p:spPr>
          <a:xfrm>
            <a:off x="12387889" y="7912693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6EA1772E-F70A-4809-BBD4-0D5052246542}"/>
              </a:ext>
            </a:extLst>
          </p:cNvPr>
          <p:cNvSpPr/>
          <p:nvPr/>
        </p:nvSpPr>
        <p:spPr>
          <a:xfrm>
            <a:off x="12921390" y="9716071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7461CD52-E552-4246-B2E3-E946D0EBA5A5}"/>
              </a:ext>
            </a:extLst>
          </p:cNvPr>
          <p:cNvSpPr/>
          <p:nvPr/>
        </p:nvSpPr>
        <p:spPr>
          <a:xfrm>
            <a:off x="12435246" y="11785166"/>
            <a:ext cx="170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i="1" spc="-150" dirty="0">
                <a:solidFill>
                  <a:srgbClr val="58585B"/>
                </a:solidFill>
                <a:latin typeface="Fira Sans Light" pitchFamily="34" charset="0"/>
              </a:rPr>
              <a:t>Resultado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8264284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78837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Quadrante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de Testes</a:t>
            </a: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1EDD52B3-7B33-490C-8EED-C3A0C4586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954" y="4013916"/>
            <a:ext cx="12503191" cy="750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62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m para Continuous delivery">
            <a:extLst>
              <a:ext uri="{FF2B5EF4-FFF2-40B4-BE49-F238E27FC236}">
                <a16:creationId xmlns:a16="http://schemas.microsoft.com/office/drawing/2014/main" id="{2053A37D-66AE-4402-B37B-FC3C357F4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3239" y="5363571"/>
            <a:ext cx="7227254" cy="5305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320135" y="544080"/>
            <a:ext cx="3695242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 err="1">
                <a:solidFill>
                  <a:srgbClr val="00B6C7"/>
                </a:solidFill>
                <a:latin typeface="Swis721 Md BT" pitchFamily="34" charset="0"/>
                <a:cs typeface="Swis721 BT"/>
              </a:rPr>
              <a:t>Definição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983299" y="1975083"/>
            <a:ext cx="820769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O que é Continuous Delivery?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9244698" y="4092374"/>
            <a:ext cx="0" cy="8003309"/>
          </a:xfrm>
          <a:prstGeom prst="line">
            <a:avLst/>
          </a:prstGeom>
          <a:ln>
            <a:solidFill>
              <a:srgbClr val="325F7B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6491151" y="8023469"/>
            <a:ext cx="2753547" cy="0"/>
          </a:xfrm>
          <a:prstGeom prst="line">
            <a:avLst/>
          </a:prstGeom>
          <a:ln>
            <a:solidFill>
              <a:srgbClr val="325F7B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6229086" y="7862194"/>
            <a:ext cx="302392" cy="302392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689380" y="3692091"/>
            <a:ext cx="1846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9506763" y="7164020"/>
            <a:ext cx="12777280" cy="25237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Habilidade de levar mudanças (</a:t>
            </a:r>
            <a:r>
              <a:rPr lang="pt-BR" sz="3000" spc="-150" dirty="0" err="1">
                <a:solidFill>
                  <a:srgbClr val="58585B"/>
                </a:solidFill>
                <a:latin typeface="Fira Sans Light" pitchFamily="34" charset="0"/>
              </a:rPr>
              <a:t>features</a:t>
            </a: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, alteração de configurações, bug </a:t>
            </a:r>
            <a:r>
              <a:rPr lang="pt-BR" sz="3000" spc="-150" dirty="0" err="1">
                <a:solidFill>
                  <a:srgbClr val="58585B"/>
                </a:solidFill>
                <a:latin typeface="Fira Sans Light" pitchFamily="34" charset="0"/>
              </a:rPr>
              <a:t>fix</a:t>
            </a: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, experimentos) </a:t>
            </a: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até as mãos de usuários de maneira </a:t>
            </a:r>
            <a:r>
              <a:rPr lang="pt-BR" sz="3400" b="1" i="1" spc="-150" dirty="0">
                <a:solidFill>
                  <a:srgbClr val="58585B"/>
                </a:solidFill>
                <a:latin typeface="Fira Sans Light" pitchFamily="34" charset="0"/>
              </a:rPr>
              <a:t>segura</a:t>
            </a: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 e </a:t>
            </a:r>
            <a:r>
              <a:rPr lang="pt-BR" sz="3400" b="1" i="1" spc="-150" dirty="0">
                <a:solidFill>
                  <a:srgbClr val="58585B"/>
                </a:solidFill>
                <a:latin typeface="Fira Sans Light" pitchFamily="34" charset="0"/>
              </a:rPr>
              <a:t>rápida</a:t>
            </a: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 sem deixar de ser </a:t>
            </a:r>
            <a:r>
              <a:rPr lang="pt-BR" sz="3400" b="1" i="1" spc="-150" dirty="0">
                <a:solidFill>
                  <a:srgbClr val="58585B"/>
                </a:solidFill>
                <a:latin typeface="Fira Sans Light" pitchFamily="34" charset="0"/>
              </a:rPr>
              <a:t>Sustentável</a:t>
            </a:r>
          </a:p>
          <a:p>
            <a:endParaRPr lang="pt-BR" sz="3400" b="1" i="1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9740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93534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857875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9689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857875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CF28B75C-8C31-465D-BDCC-8D58261B1407}"/>
              </a:ext>
            </a:extLst>
          </p:cNvPr>
          <p:cNvCxnSpPr>
            <a:cxnSpLocks/>
          </p:cNvCxnSpPr>
          <p:nvPr/>
        </p:nvCxnSpPr>
        <p:spPr>
          <a:xfrm>
            <a:off x="4714875" y="6293227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85047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915025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CF28B75C-8C31-465D-BDCC-8D58261B1407}"/>
              </a:ext>
            </a:extLst>
          </p:cNvPr>
          <p:cNvCxnSpPr>
            <a:cxnSpLocks/>
          </p:cNvCxnSpPr>
          <p:nvPr/>
        </p:nvCxnSpPr>
        <p:spPr>
          <a:xfrm>
            <a:off x="4714875" y="6293227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C7A42DC1-06AC-4B7C-9123-2A95CB31D558}"/>
              </a:ext>
            </a:extLst>
          </p:cNvPr>
          <p:cNvCxnSpPr>
            <a:cxnSpLocks/>
          </p:cNvCxnSpPr>
          <p:nvPr/>
        </p:nvCxnSpPr>
        <p:spPr>
          <a:xfrm flipH="1">
            <a:off x="4714874" y="7544931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9359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915025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14248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857875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B7735E7-086F-43EC-962A-F6F8172BC0CF}"/>
              </a:ext>
            </a:extLst>
          </p:cNvPr>
          <p:cNvSpPr/>
          <p:nvPr/>
        </p:nvSpPr>
        <p:spPr>
          <a:xfrm>
            <a:off x="17085839" y="6400800"/>
            <a:ext cx="914400" cy="914400"/>
          </a:xfrm>
          <a:prstGeom prst="rect">
            <a:avLst/>
          </a:prstGeom>
          <a:solidFill>
            <a:srgbClr val="00B6C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7749363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857875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CF28B75C-8C31-465D-BDCC-8D58261B1407}"/>
              </a:ext>
            </a:extLst>
          </p:cNvPr>
          <p:cNvCxnSpPr>
            <a:cxnSpLocks/>
          </p:cNvCxnSpPr>
          <p:nvPr/>
        </p:nvCxnSpPr>
        <p:spPr>
          <a:xfrm>
            <a:off x="4714875" y="6293227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1B71614-5F47-4C51-A9A7-4AEE7EF17A1B}"/>
              </a:ext>
            </a:extLst>
          </p:cNvPr>
          <p:cNvSpPr/>
          <p:nvPr/>
        </p:nvSpPr>
        <p:spPr>
          <a:xfrm>
            <a:off x="17085839" y="6400800"/>
            <a:ext cx="914400" cy="914400"/>
          </a:xfrm>
          <a:prstGeom prst="rect">
            <a:avLst/>
          </a:prstGeom>
          <a:solidFill>
            <a:srgbClr val="00B6C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5909438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857875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6790C2B-00FA-44BF-976E-A14DB2E38872}"/>
              </a:ext>
            </a:extLst>
          </p:cNvPr>
          <p:cNvSpPr/>
          <p:nvPr/>
        </p:nvSpPr>
        <p:spPr>
          <a:xfrm>
            <a:off x="17085839" y="6400800"/>
            <a:ext cx="914400" cy="914400"/>
          </a:xfrm>
          <a:prstGeom prst="rect">
            <a:avLst/>
          </a:prstGeom>
          <a:solidFill>
            <a:srgbClr val="00B6C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CF28B75C-8C31-465D-BDCC-8D58261B1407}"/>
              </a:ext>
            </a:extLst>
          </p:cNvPr>
          <p:cNvCxnSpPr>
            <a:cxnSpLocks/>
          </p:cNvCxnSpPr>
          <p:nvPr/>
        </p:nvCxnSpPr>
        <p:spPr>
          <a:xfrm>
            <a:off x="4714875" y="6293227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85D27B8A-E6C4-4ED6-B39E-2A12E028A0B1}"/>
              </a:ext>
            </a:extLst>
          </p:cNvPr>
          <p:cNvCxnSpPr>
            <a:cxnSpLocks/>
          </p:cNvCxnSpPr>
          <p:nvPr/>
        </p:nvCxnSpPr>
        <p:spPr>
          <a:xfrm>
            <a:off x="11949928" y="6830556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18437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886450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6790C2B-00FA-44BF-976E-A14DB2E38872}"/>
              </a:ext>
            </a:extLst>
          </p:cNvPr>
          <p:cNvSpPr/>
          <p:nvPr/>
        </p:nvSpPr>
        <p:spPr>
          <a:xfrm>
            <a:off x="17085839" y="6400800"/>
            <a:ext cx="914400" cy="914400"/>
          </a:xfrm>
          <a:prstGeom prst="rect">
            <a:avLst/>
          </a:prstGeom>
          <a:solidFill>
            <a:srgbClr val="00B6C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CF28B75C-8C31-465D-BDCC-8D58261B1407}"/>
              </a:ext>
            </a:extLst>
          </p:cNvPr>
          <p:cNvCxnSpPr>
            <a:cxnSpLocks/>
          </p:cNvCxnSpPr>
          <p:nvPr/>
        </p:nvCxnSpPr>
        <p:spPr>
          <a:xfrm>
            <a:off x="4714875" y="6293227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85D27B8A-E6C4-4ED6-B39E-2A12E028A0B1}"/>
              </a:ext>
            </a:extLst>
          </p:cNvPr>
          <p:cNvCxnSpPr>
            <a:cxnSpLocks/>
          </p:cNvCxnSpPr>
          <p:nvPr/>
        </p:nvCxnSpPr>
        <p:spPr>
          <a:xfrm>
            <a:off x="11949928" y="6830556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0643C9F0-380B-49AA-9548-6DED9CBC395A}"/>
              </a:ext>
            </a:extLst>
          </p:cNvPr>
          <p:cNvCxnSpPr>
            <a:cxnSpLocks/>
          </p:cNvCxnSpPr>
          <p:nvPr/>
        </p:nvCxnSpPr>
        <p:spPr>
          <a:xfrm flipH="1">
            <a:off x="11921354" y="7154406"/>
            <a:ext cx="460460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4516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857875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6790C2B-00FA-44BF-976E-A14DB2E38872}"/>
              </a:ext>
            </a:extLst>
          </p:cNvPr>
          <p:cNvSpPr/>
          <p:nvPr/>
        </p:nvSpPr>
        <p:spPr>
          <a:xfrm>
            <a:off x="17085839" y="6400800"/>
            <a:ext cx="914400" cy="914400"/>
          </a:xfrm>
          <a:prstGeom prst="rect">
            <a:avLst/>
          </a:prstGeom>
          <a:solidFill>
            <a:srgbClr val="00B6C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CF28B75C-8C31-465D-BDCC-8D58261B1407}"/>
              </a:ext>
            </a:extLst>
          </p:cNvPr>
          <p:cNvCxnSpPr>
            <a:cxnSpLocks/>
          </p:cNvCxnSpPr>
          <p:nvPr/>
        </p:nvCxnSpPr>
        <p:spPr>
          <a:xfrm>
            <a:off x="4714875" y="6293227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C7A42DC1-06AC-4B7C-9123-2A95CB31D558}"/>
              </a:ext>
            </a:extLst>
          </p:cNvPr>
          <p:cNvCxnSpPr>
            <a:cxnSpLocks/>
          </p:cNvCxnSpPr>
          <p:nvPr/>
        </p:nvCxnSpPr>
        <p:spPr>
          <a:xfrm flipH="1">
            <a:off x="4714874" y="7544931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85D27B8A-E6C4-4ED6-B39E-2A12E028A0B1}"/>
              </a:ext>
            </a:extLst>
          </p:cNvPr>
          <p:cNvCxnSpPr>
            <a:cxnSpLocks/>
          </p:cNvCxnSpPr>
          <p:nvPr/>
        </p:nvCxnSpPr>
        <p:spPr>
          <a:xfrm>
            <a:off x="11949928" y="6830556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0643C9F0-380B-49AA-9548-6DED9CBC395A}"/>
              </a:ext>
            </a:extLst>
          </p:cNvPr>
          <p:cNvCxnSpPr>
            <a:cxnSpLocks/>
          </p:cNvCxnSpPr>
          <p:nvPr/>
        </p:nvCxnSpPr>
        <p:spPr>
          <a:xfrm flipH="1">
            <a:off x="11921354" y="7154406"/>
            <a:ext cx="460460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0021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agilemanifesto.org/background.jpg">
            <a:extLst>
              <a:ext uri="{FF2B5EF4-FFF2-40B4-BE49-F238E27FC236}">
                <a16:creationId xmlns:a16="http://schemas.microsoft.com/office/drawing/2014/main" id="{F9F3C52B-EC59-4023-8E6B-70F67DBC3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1190"/>
            <a:ext cx="24387175" cy="13714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320135" y="544080"/>
            <a:ext cx="12258484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O </a:t>
            </a:r>
            <a:r>
              <a:rPr lang="en-US" sz="6660" spc="-150" dirty="0" err="1">
                <a:solidFill>
                  <a:srgbClr val="00B6C7"/>
                </a:solidFill>
                <a:latin typeface="Swis721 Md BT" pitchFamily="34" charset="0"/>
                <a:cs typeface="Swis721 BT"/>
              </a:rPr>
              <a:t>termo</a:t>
            </a:r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“Continuous Delivery” 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11513234" y="3692091"/>
            <a:ext cx="0" cy="8003309"/>
          </a:xfrm>
          <a:prstGeom prst="line">
            <a:avLst/>
          </a:prstGeom>
          <a:ln>
            <a:solidFill>
              <a:srgbClr val="325F7B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1689380" y="3692091"/>
            <a:ext cx="1846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A58166B-EF9C-4713-9377-B7DB68CBDF01}"/>
              </a:ext>
            </a:extLst>
          </p:cNvPr>
          <p:cNvSpPr/>
          <p:nvPr/>
        </p:nvSpPr>
        <p:spPr>
          <a:xfrm>
            <a:off x="357143" y="3212635"/>
            <a:ext cx="10795271" cy="9787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spc="-150" dirty="0">
                <a:solidFill>
                  <a:srgbClr val="58585B"/>
                </a:solidFill>
                <a:latin typeface="Fira Sans Light" pitchFamily="34" charset="0"/>
              </a:rPr>
              <a:t>Nossa maior prioridade é satisfazer o cliente</a:t>
            </a:r>
            <a:br>
              <a:rPr lang="pt-BR" sz="4000" b="1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4000" b="1" spc="-150" dirty="0">
                <a:solidFill>
                  <a:srgbClr val="58585B"/>
                </a:solidFill>
                <a:latin typeface="Fira Sans Light" pitchFamily="34" charset="0"/>
              </a:rPr>
              <a:t>através da </a:t>
            </a:r>
            <a:r>
              <a:rPr lang="pt-BR" sz="4000" b="1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 Light" pitchFamily="34" charset="0"/>
              </a:rPr>
              <a:t>entrega contínua </a:t>
            </a:r>
            <a:r>
              <a:rPr lang="pt-BR" sz="4000" b="1" spc="-150" dirty="0">
                <a:solidFill>
                  <a:srgbClr val="58585B"/>
                </a:solidFill>
                <a:latin typeface="Fira Sans Light" pitchFamily="34" charset="0"/>
              </a:rPr>
              <a:t>e adiantada</a:t>
            </a:r>
            <a:br>
              <a:rPr lang="pt-BR" sz="4000" b="1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4000" b="1" spc="-150" dirty="0">
                <a:solidFill>
                  <a:srgbClr val="58585B"/>
                </a:solidFill>
                <a:latin typeface="Fira Sans Light" pitchFamily="34" charset="0"/>
              </a:rPr>
              <a:t>de software com valor agregado.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Mudanças nos requisitos são bem-vindas,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mesmo tardiamente no desenvolvimento.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Processos ágeis tiram vantagem das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mudanças visando vantagem competitiva para o cliente.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Entregar frequentemente software funcionando,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de poucas semanas a poucos meses,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com preferência à menor escala de tempo.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Pessoas de negócio e desenvolvedores devem trabalhar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diariamente em conjunto por todo o projeto.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Construa projetos em torno de indivíduos motivados.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Dê a eles o ambiente e o suporte necessário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e confie neles para fazer o trabalho.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</p:txBody>
      </p:sp>
      <p:sp>
        <p:nvSpPr>
          <p:cNvPr id="21" name="TextBox 14">
            <a:extLst>
              <a:ext uri="{FF2B5EF4-FFF2-40B4-BE49-F238E27FC236}">
                <a16:creationId xmlns:a16="http://schemas.microsoft.com/office/drawing/2014/main" id="{1480843F-1ACD-4692-98C5-80089B538CCA}"/>
              </a:ext>
            </a:extLst>
          </p:cNvPr>
          <p:cNvSpPr txBox="1"/>
          <p:nvPr/>
        </p:nvSpPr>
        <p:spPr>
          <a:xfrm>
            <a:off x="6524819" y="1919100"/>
            <a:ext cx="397416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Manifesto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Ágil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A45B714-4E54-4FE0-A6EB-364B6DB9A9A4}"/>
              </a:ext>
            </a:extLst>
          </p:cNvPr>
          <p:cNvSpPr/>
          <p:nvPr/>
        </p:nvSpPr>
        <p:spPr>
          <a:xfrm>
            <a:off x="13198245" y="2569265"/>
            <a:ext cx="10408204" cy="10710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O método mais eficiente e eficaz de transmitir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informações para e entre uma equipe de desenvolvimento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é através de conversa face a face.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Software funcionando é a medida primária de progresso.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Os processos ágeis promovem desenvolvimento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sustentável. Os patrocinadores, desenvolvedores e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usuários devem ser capazes de manter um ritmo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constante indefinidamente.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Contínua atenção à excelência técnica e bom design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aumenta a agilidade.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Simplicidade--a arte de maximizar a quantidade de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trabalho não realizado--é essencial.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As melhores arquiteturas, requisitos e designs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emergem de equipes </a:t>
            </a:r>
            <a:r>
              <a:rPr lang="pt-BR" sz="3000" spc="-150" dirty="0" err="1">
                <a:solidFill>
                  <a:srgbClr val="58585B"/>
                </a:solidFill>
                <a:latin typeface="Fira Sans Light" pitchFamily="34" charset="0"/>
              </a:rPr>
              <a:t>auto-organizáveis</a:t>
            </a: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.</a:t>
            </a:r>
          </a:p>
          <a:p>
            <a:endParaRPr lang="pt-BR" sz="3000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Em intervalos regulares, a equipe reflete sobre como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se tornar mais eficaz e então refina e ajusta seu </a:t>
            </a:r>
            <a:b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</a:br>
            <a:r>
              <a:rPr lang="pt-BR" sz="3000" spc="-150" dirty="0">
                <a:solidFill>
                  <a:srgbClr val="58585B"/>
                </a:solidFill>
                <a:latin typeface="Fira Sans Light" pitchFamily="34" charset="0"/>
              </a:rPr>
              <a:t>comportamento de acordo.</a:t>
            </a:r>
          </a:p>
        </p:txBody>
      </p:sp>
    </p:spTree>
    <p:extLst>
      <p:ext uri="{BB962C8B-B14F-4D97-AF65-F5344CB8AC3E}">
        <p14:creationId xmlns:p14="http://schemas.microsoft.com/office/powerpoint/2010/main" val="23321063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108484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Funcionais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/ Testes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Aceitação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83C3204-41B4-4C8C-B01F-1F5C57D66D42}"/>
              </a:ext>
            </a:extLst>
          </p:cNvPr>
          <p:cNvSpPr/>
          <p:nvPr/>
        </p:nvSpPr>
        <p:spPr>
          <a:xfrm>
            <a:off x="1983299" y="5857875"/>
            <a:ext cx="2171700" cy="2171700"/>
          </a:xfrm>
          <a:prstGeom prst="ellipse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Client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EE5A7D9-2162-481C-8879-5ACD5C62746B}"/>
              </a:ext>
            </a:extLst>
          </p:cNvPr>
          <p:cNvSpPr/>
          <p:nvPr/>
        </p:nvSpPr>
        <p:spPr>
          <a:xfrm>
            <a:off x="9534569" y="5864602"/>
            <a:ext cx="2171700" cy="2171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644C9399-91C7-490F-8798-AB3F2A3362B1}"/>
              </a:ext>
            </a:extLst>
          </p:cNvPr>
          <p:cNvSpPr/>
          <p:nvPr/>
        </p:nvSpPr>
        <p:spPr>
          <a:xfrm>
            <a:off x="9534569" y="10208354"/>
            <a:ext cx="2152606" cy="1171575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BD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6790C2B-00FA-44BF-976E-A14DB2E38872}"/>
              </a:ext>
            </a:extLst>
          </p:cNvPr>
          <p:cNvSpPr/>
          <p:nvPr/>
        </p:nvSpPr>
        <p:spPr>
          <a:xfrm>
            <a:off x="17085839" y="6400800"/>
            <a:ext cx="914400" cy="914400"/>
          </a:xfrm>
          <a:prstGeom prst="rect">
            <a:avLst/>
          </a:prstGeom>
          <a:solidFill>
            <a:srgbClr val="00B6C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CF28B75C-8C31-465D-BDCC-8D58261B1407}"/>
              </a:ext>
            </a:extLst>
          </p:cNvPr>
          <p:cNvCxnSpPr>
            <a:cxnSpLocks/>
          </p:cNvCxnSpPr>
          <p:nvPr/>
        </p:nvCxnSpPr>
        <p:spPr>
          <a:xfrm>
            <a:off x="4714875" y="6293227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C7A42DC1-06AC-4B7C-9123-2A95CB31D558}"/>
              </a:ext>
            </a:extLst>
          </p:cNvPr>
          <p:cNvCxnSpPr>
            <a:cxnSpLocks/>
          </p:cNvCxnSpPr>
          <p:nvPr/>
        </p:nvCxnSpPr>
        <p:spPr>
          <a:xfrm flipH="1">
            <a:off x="4714874" y="7544931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85D27B8A-E6C4-4ED6-B39E-2A12E028A0B1}"/>
              </a:ext>
            </a:extLst>
          </p:cNvPr>
          <p:cNvCxnSpPr>
            <a:cxnSpLocks/>
          </p:cNvCxnSpPr>
          <p:nvPr/>
        </p:nvCxnSpPr>
        <p:spPr>
          <a:xfrm>
            <a:off x="11949928" y="6830556"/>
            <a:ext cx="45760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17E4CFF7-3598-45E0-80DE-A01F242FC131}"/>
              </a:ext>
            </a:extLst>
          </p:cNvPr>
          <p:cNvSpPr/>
          <p:nvPr/>
        </p:nvSpPr>
        <p:spPr>
          <a:xfrm>
            <a:off x="9979884" y="8425782"/>
            <a:ext cx="1281069" cy="1393092"/>
          </a:xfrm>
          <a:prstGeom prst="down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0643C9F0-380B-49AA-9548-6DED9CBC395A}"/>
              </a:ext>
            </a:extLst>
          </p:cNvPr>
          <p:cNvCxnSpPr>
            <a:cxnSpLocks/>
          </p:cNvCxnSpPr>
          <p:nvPr/>
        </p:nvCxnSpPr>
        <p:spPr>
          <a:xfrm flipH="1">
            <a:off x="11921354" y="7154406"/>
            <a:ext cx="460460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9CED83FD-6D52-4FCC-9857-A7762B6BBADE}"/>
              </a:ext>
            </a:extLst>
          </p:cNvPr>
          <p:cNvSpPr/>
          <p:nvPr/>
        </p:nvSpPr>
        <p:spPr>
          <a:xfrm>
            <a:off x="17085839" y="6400801"/>
            <a:ext cx="914400" cy="9144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dx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138313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81869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96285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Testes – Performance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7CEBCBD1-19D0-4695-8DFC-539FE852886C}"/>
              </a:ext>
            </a:extLst>
          </p:cNvPr>
          <p:cNvSpPr txBox="1"/>
          <p:nvPr/>
        </p:nvSpPr>
        <p:spPr>
          <a:xfrm>
            <a:off x="594428" y="4434799"/>
            <a:ext cx="23198317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i="1" spc="-150" dirty="0" err="1">
                <a:solidFill>
                  <a:srgbClr val="58585B"/>
                </a:solidFill>
                <a:latin typeface="Fira Sans Light" pitchFamily="34" charset="0"/>
              </a:rPr>
              <a:t>Load</a:t>
            </a:r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pt-BR" sz="4400" b="1" i="1" spc="-150" dirty="0" err="1">
                <a:solidFill>
                  <a:srgbClr val="58585B"/>
                </a:solidFill>
                <a:latin typeface="Fira Sans Light" pitchFamily="34" charset="0"/>
              </a:rPr>
              <a:t>testing</a:t>
            </a:r>
            <a:endParaRPr lang="pt-BR" sz="4400" b="1" i="1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600" spc="-150" dirty="0">
                <a:solidFill>
                  <a:srgbClr val="58585B"/>
                </a:solidFill>
                <a:latin typeface="Fira Sans Light" pitchFamily="34" charset="0"/>
              </a:rPr>
              <a:t>O teste de carga é a forma mais simples de teste de performance. Um teste de carga geralmente é realizado para entender</a:t>
            </a:r>
          </a:p>
          <a:p>
            <a:r>
              <a:rPr lang="pt-BR" sz="3600" spc="-150" dirty="0">
                <a:solidFill>
                  <a:srgbClr val="58585B"/>
                </a:solidFill>
                <a:latin typeface="Fira Sans Light" pitchFamily="34" charset="0"/>
              </a:rPr>
              <a:t>o comportamento do sistema sob uma carga esperada específica.</a:t>
            </a:r>
          </a:p>
          <a:p>
            <a:endParaRPr lang="pt-BR" sz="4400" b="1" i="1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Stress </a:t>
            </a:r>
            <a:r>
              <a:rPr lang="pt-BR" sz="4400" b="1" i="1" spc="-150" dirty="0" err="1">
                <a:solidFill>
                  <a:srgbClr val="58585B"/>
                </a:solidFill>
                <a:latin typeface="Fira Sans Light" pitchFamily="34" charset="0"/>
              </a:rPr>
              <a:t>testing</a:t>
            </a:r>
            <a:endParaRPr lang="pt-BR" sz="4400" b="1" i="1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600" spc="-150" dirty="0">
                <a:solidFill>
                  <a:srgbClr val="58585B"/>
                </a:solidFill>
                <a:latin typeface="Fira Sans Light" pitchFamily="34" charset="0"/>
              </a:rPr>
              <a:t>O teste de estresse é normalmente usado para entender os limites superiores de capacidade dentro do sistema</a:t>
            </a:r>
            <a:endParaRPr lang="pt-BR" sz="4400" b="1" i="1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endParaRPr lang="pt-BR" sz="4400" b="1" i="1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Spike </a:t>
            </a:r>
            <a:r>
              <a:rPr lang="pt-BR" sz="4400" b="1" i="1" spc="-150" dirty="0" err="1">
                <a:solidFill>
                  <a:srgbClr val="58585B"/>
                </a:solidFill>
                <a:latin typeface="Fira Sans Light" pitchFamily="34" charset="0"/>
              </a:rPr>
              <a:t>testing</a:t>
            </a:r>
            <a:endParaRPr lang="pt-BR" sz="4400" b="1" i="1" spc="-150" dirty="0">
              <a:solidFill>
                <a:srgbClr val="58585B"/>
              </a:solidFill>
              <a:latin typeface="Fira Sans Light" pitchFamily="34" charset="0"/>
            </a:endParaRPr>
          </a:p>
          <a:p>
            <a:r>
              <a:rPr lang="pt-BR" sz="3600" spc="-150" dirty="0">
                <a:solidFill>
                  <a:srgbClr val="58585B"/>
                </a:solidFill>
                <a:latin typeface="Fira Sans Light" pitchFamily="34" charset="0"/>
              </a:rPr>
              <a:t>O teste de pico é feito subitamente aumentando ou diminuindo a carga gerada por um grande número de usuários e observando o comportamento do sistema. </a:t>
            </a:r>
            <a:endParaRPr lang="pt-BR" sz="3600" b="1" i="1" spc="-150" dirty="0">
              <a:solidFill>
                <a:srgbClr val="58585B"/>
              </a:solidFill>
              <a:latin typeface="Fira Sans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669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7937558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Tipos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de Testes –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Regressão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C74801E7-307E-4C73-9CE8-EBA6F3F0B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954" y="4013916"/>
            <a:ext cx="12503191" cy="750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57411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810164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Paralelizar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o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máximo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possível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8BF54FE-4F88-4D0C-96E1-CAD8EE2BD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71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/>
          <p:cNvCxnSpPr/>
          <p:nvPr/>
        </p:nvCxnSpPr>
        <p:spPr>
          <a:xfrm>
            <a:off x="-3175" y="10241538"/>
            <a:ext cx="24387175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1689380" y="3692091"/>
            <a:ext cx="1846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1040541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Configuration Management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28824" y="1975083"/>
            <a:ext cx="167449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Coloque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tudo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em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repositório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controle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de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versão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-3175" y="4273952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2532411" y="4127594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-3175" y="5888232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2532411" y="5741874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772327" y="3830896"/>
            <a:ext cx="36463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spc="-150" dirty="0">
                <a:solidFill>
                  <a:srgbClr val="58585B"/>
                </a:solidFill>
                <a:latin typeface="Fira Sans Light" pitchFamily="34" charset="0"/>
              </a:rPr>
              <a:t>Scripts de Banco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64707" y="5529608"/>
            <a:ext cx="3597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400" spc="-150" dirty="0">
                <a:solidFill>
                  <a:srgbClr val="58585B"/>
                </a:solidFill>
                <a:latin typeface="Fira Sans Light" pitchFamily="34" charset="0"/>
              </a:rPr>
              <a:t>Tasks de Deploy</a:t>
            </a:r>
          </a:p>
        </p:txBody>
      </p:sp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8E207CE5-2076-49F1-94D5-BB7E4D967186}"/>
              </a:ext>
            </a:extLst>
          </p:cNvPr>
          <p:cNvCxnSpPr/>
          <p:nvPr/>
        </p:nvCxnSpPr>
        <p:spPr>
          <a:xfrm>
            <a:off x="16319" y="7605376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2">
            <a:extLst>
              <a:ext uri="{FF2B5EF4-FFF2-40B4-BE49-F238E27FC236}">
                <a16:creationId xmlns:a16="http://schemas.microsoft.com/office/drawing/2014/main" id="{851E47B2-380E-44DA-BAD5-073E43B6033C}"/>
              </a:ext>
            </a:extLst>
          </p:cNvPr>
          <p:cNvSpPr/>
          <p:nvPr/>
        </p:nvSpPr>
        <p:spPr>
          <a:xfrm>
            <a:off x="2551905" y="7459018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16">
            <a:extLst>
              <a:ext uri="{FF2B5EF4-FFF2-40B4-BE49-F238E27FC236}">
                <a16:creationId xmlns:a16="http://schemas.microsoft.com/office/drawing/2014/main" id="{69A8725B-9BD8-4153-9E98-91F033FF981D}"/>
              </a:ext>
            </a:extLst>
          </p:cNvPr>
          <p:cNvSpPr txBox="1"/>
          <p:nvPr/>
        </p:nvSpPr>
        <p:spPr>
          <a:xfrm>
            <a:off x="3684201" y="7246752"/>
            <a:ext cx="31671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400" spc="-150" dirty="0" err="1">
                <a:solidFill>
                  <a:srgbClr val="58585B"/>
                </a:solidFill>
                <a:latin typeface="Fira Sans Light" pitchFamily="34" charset="0"/>
              </a:rPr>
              <a:t>Infraestrutura</a:t>
            </a:r>
            <a:endParaRPr lang="en-US" sz="4400" spc="-150" dirty="0">
              <a:solidFill>
                <a:srgbClr val="58585B"/>
              </a:solidFill>
              <a:latin typeface="Fira Sans Light" pitchFamily="34" charset="0"/>
            </a:endParaRPr>
          </a:p>
        </p:txBody>
      </p:sp>
      <p:cxnSp>
        <p:nvCxnSpPr>
          <p:cNvPr id="22" name="Straight Connector 11">
            <a:extLst>
              <a:ext uri="{FF2B5EF4-FFF2-40B4-BE49-F238E27FC236}">
                <a16:creationId xmlns:a16="http://schemas.microsoft.com/office/drawing/2014/main" id="{02907439-D265-4099-AE80-E215D470E5AF}"/>
              </a:ext>
            </a:extLst>
          </p:cNvPr>
          <p:cNvCxnSpPr/>
          <p:nvPr/>
        </p:nvCxnSpPr>
        <p:spPr>
          <a:xfrm>
            <a:off x="16319" y="9494710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2">
            <a:extLst>
              <a:ext uri="{FF2B5EF4-FFF2-40B4-BE49-F238E27FC236}">
                <a16:creationId xmlns:a16="http://schemas.microsoft.com/office/drawing/2014/main" id="{747B0B09-5263-4E0A-9771-DB16FCAD9B68}"/>
              </a:ext>
            </a:extLst>
          </p:cNvPr>
          <p:cNvSpPr/>
          <p:nvPr/>
        </p:nvSpPr>
        <p:spPr>
          <a:xfrm>
            <a:off x="2551905" y="9348352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16">
            <a:extLst>
              <a:ext uri="{FF2B5EF4-FFF2-40B4-BE49-F238E27FC236}">
                <a16:creationId xmlns:a16="http://schemas.microsoft.com/office/drawing/2014/main" id="{9D05DE65-45B6-4D17-BC76-12AC29EF0FE7}"/>
              </a:ext>
            </a:extLst>
          </p:cNvPr>
          <p:cNvSpPr txBox="1"/>
          <p:nvPr/>
        </p:nvSpPr>
        <p:spPr>
          <a:xfrm>
            <a:off x="3684201" y="9136086"/>
            <a:ext cx="34139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spc="-150" dirty="0" err="1">
                <a:solidFill>
                  <a:srgbClr val="58585B"/>
                </a:solidFill>
                <a:latin typeface="Fira Sans Light" pitchFamily="34" charset="0"/>
              </a:rPr>
              <a:t>Documentação</a:t>
            </a:r>
            <a:endParaRPr lang="en-US" sz="4400" spc="-150" dirty="0">
              <a:solidFill>
                <a:srgbClr val="58585B"/>
              </a:solidFill>
              <a:latin typeface="Fira Sans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5396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</p:spTree>
    <p:extLst>
      <p:ext uri="{BB962C8B-B14F-4D97-AF65-F5344CB8AC3E}">
        <p14:creationId xmlns:p14="http://schemas.microsoft.com/office/powerpoint/2010/main" val="8138387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40">
            <a:extLst>
              <a:ext uri="{FF2B5EF4-FFF2-40B4-BE49-F238E27FC236}">
                <a16:creationId xmlns:a16="http://schemas.microsoft.com/office/drawing/2014/main" id="{62F965AA-E5A2-42ED-AE11-23A029D8A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</p:spTree>
    <p:extLst>
      <p:ext uri="{BB962C8B-B14F-4D97-AF65-F5344CB8AC3E}">
        <p14:creationId xmlns:p14="http://schemas.microsoft.com/office/powerpoint/2010/main" val="1022468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40">
            <a:extLst>
              <a:ext uri="{FF2B5EF4-FFF2-40B4-BE49-F238E27FC236}">
                <a16:creationId xmlns:a16="http://schemas.microsoft.com/office/drawing/2014/main" id="{62F965AA-E5A2-42ED-AE11-23A029D8A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pic>
        <p:nvPicPr>
          <p:cNvPr id="1028" name="Picture 4" descr="Resultado de imagem para green check">
            <a:extLst>
              <a:ext uri="{FF2B5EF4-FFF2-40B4-BE49-F238E27FC236}">
                <a16:creationId xmlns:a16="http://schemas.microsoft.com/office/drawing/2014/main" id="{62F1D09A-B8B0-49F2-8985-2614872BA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03" y="2318483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636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40">
            <a:extLst>
              <a:ext uri="{FF2B5EF4-FFF2-40B4-BE49-F238E27FC236}">
                <a16:creationId xmlns:a16="http://schemas.microsoft.com/office/drawing/2014/main" id="{62F965AA-E5A2-42ED-AE11-23A029D8A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pic>
        <p:nvPicPr>
          <p:cNvPr id="1028" name="Picture 4" descr="Resultado de imagem para green check">
            <a:extLst>
              <a:ext uri="{FF2B5EF4-FFF2-40B4-BE49-F238E27FC236}">
                <a16:creationId xmlns:a16="http://schemas.microsoft.com/office/drawing/2014/main" id="{62F1D09A-B8B0-49F2-8985-2614872BA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03" y="2318483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Resultado de imagem para green check">
            <a:extLst>
              <a:ext uri="{FF2B5EF4-FFF2-40B4-BE49-F238E27FC236}">
                <a16:creationId xmlns:a16="http://schemas.microsoft.com/office/drawing/2014/main" id="{D4C6D85F-87B4-43D2-A3FF-5FBB829AF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231848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5657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40">
            <a:extLst>
              <a:ext uri="{FF2B5EF4-FFF2-40B4-BE49-F238E27FC236}">
                <a16:creationId xmlns:a16="http://schemas.microsoft.com/office/drawing/2014/main" id="{62F965AA-E5A2-42ED-AE11-23A029D8A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pic>
        <p:nvPicPr>
          <p:cNvPr id="1028" name="Picture 4" descr="Resultado de imagem para green check">
            <a:extLst>
              <a:ext uri="{FF2B5EF4-FFF2-40B4-BE49-F238E27FC236}">
                <a16:creationId xmlns:a16="http://schemas.microsoft.com/office/drawing/2014/main" id="{62F1D09A-B8B0-49F2-8985-2614872BA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03" y="2318483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Resultado de imagem para green check">
            <a:extLst>
              <a:ext uri="{FF2B5EF4-FFF2-40B4-BE49-F238E27FC236}">
                <a16:creationId xmlns:a16="http://schemas.microsoft.com/office/drawing/2014/main" id="{D4C6D85F-87B4-43D2-A3FF-5FBB829AF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231848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Resultado de imagem para green check">
            <a:extLst>
              <a:ext uri="{FF2B5EF4-FFF2-40B4-BE49-F238E27FC236}">
                <a16:creationId xmlns:a16="http://schemas.microsoft.com/office/drawing/2014/main" id="{EBFBAF6D-06C3-428A-BF87-5B219B6AF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2" y="493084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0776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548861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 err="1">
                <a:solidFill>
                  <a:srgbClr val="00B6C7"/>
                </a:solidFill>
                <a:latin typeface="Swis721 Md BT" pitchFamily="34" charset="0"/>
                <a:cs typeface="Swis721 BT"/>
              </a:rPr>
              <a:t>Definição</a:t>
            </a:r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de pronto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E71E40F-759E-4181-99B6-31DC0E9CC30C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A5E2A752-9E26-4931-A96A-2CD235639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C7412EE5-1EE4-4B57-B084-9574C1A05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pic>
        <p:nvPicPr>
          <p:cNvPr id="10" name="Imagem 9">
            <a:extLst>
              <a:ext uri="{FF2B5EF4-FFF2-40B4-BE49-F238E27FC236}">
                <a16:creationId xmlns:a16="http://schemas.microsoft.com/office/drawing/2014/main" id="{C42788CA-3323-46C3-9CA5-E9F747F19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37453275-F59B-4E0F-9ACE-5F91B83AF68C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991941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40">
            <a:extLst>
              <a:ext uri="{FF2B5EF4-FFF2-40B4-BE49-F238E27FC236}">
                <a16:creationId xmlns:a16="http://schemas.microsoft.com/office/drawing/2014/main" id="{62F965AA-E5A2-42ED-AE11-23A029D8A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pic>
        <p:nvPicPr>
          <p:cNvPr id="1028" name="Picture 4" descr="Resultado de imagem para green check">
            <a:extLst>
              <a:ext uri="{FF2B5EF4-FFF2-40B4-BE49-F238E27FC236}">
                <a16:creationId xmlns:a16="http://schemas.microsoft.com/office/drawing/2014/main" id="{62F1D09A-B8B0-49F2-8985-2614872BA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03" y="2318483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Resultado de imagem para green check">
            <a:extLst>
              <a:ext uri="{FF2B5EF4-FFF2-40B4-BE49-F238E27FC236}">
                <a16:creationId xmlns:a16="http://schemas.microsoft.com/office/drawing/2014/main" id="{D4C6D85F-87B4-43D2-A3FF-5FBB829AF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231848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Resultado de imagem para green check">
            <a:extLst>
              <a:ext uri="{FF2B5EF4-FFF2-40B4-BE49-F238E27FC236}">
                <a16:creationId xmlns:a16="http://schemas.microsoft.com/office/drawing/2014/main" id="{10FC8AAA-0DB7-4B3A-94EA-7F2AAF53D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2" y="493084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Resultado de imagem para green check">
            <a:extLst>
              <a:ext uri="{FF2B5EF4-FFF2-40B4-BE49-F238E27FC236}">
                <a16:creationId xmlns:a16="http://schemas.microsoft.com/office/drawing/2014/main" id="{0AC3F93D-B09C-4057-B620-F002DBE8A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774520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0958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40">
            <a:extLst>
              <a:ext uri="{FF2B5EF4-FFF2-40B4-BE49-F238E27FC236}">
                <a16:creationId xmlns:a16="http://schemas.microsoft.com/office/drawing/2014/main" id="{62F965AA-E5A2-42ED-AE11-23A029D8A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pic>
        <p:nvPicPr>
          <p:cNvPr id="1028" name="Picture 4" descr="Resultado de imagem para green check">
            <a:extLst>
              <a:ext uri="{FF2B5EF4-FFF2-40B4-BE49-F238E27FC236}">
                <a16:creationId xmlns:a16="http://schemas.microsoft.com/office/drawing/2014/main" id="{62F1D09A-B8B0-49F2-8985-2614872BA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03" y="2318483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Resultado de imagem para green check">
            <a:extLst>
              <a:ext uri="{FF2B5EF4-FFF2-40B4-BE49-F238E27FC236}">
                <a16:creationId xmlns:a16="http://schemas.microsoft.com/office/drawing/2014/main" id="{D4C6D85F-87B4-43D2-A3FF-5FBB829AF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231848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Resultado de imagem para green check">
            <a:extLst>
              <a:ext uri="{FF2B5EF4-FFF2-40B4-BE49-F238E27FC236}">
                <a16:creationId xmlns:a16="http://schemas.microsoft.com/office/drawing/2014/main" id="{211CB6AC-145A-46D2-BD38-843EA8802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8156" y="231848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Resultado de imagem para green check">
            <a:extLst>
              <a:ext uri="{FF2B5EF4-FFF2-40B4-BE49-F238E27FC236}">
                <a16:creationId xmlns:a16="http://schemas.microsoft.com/office/drawing/2014/main" id="{10FC8AAA-0DB7-4B3A-94EA-7F2AAF53D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2" y="493084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Resultado de imagem para green check">
            <a:extLst>
              <a:ext uri="{FF2B5EF4-FFF2-40B4-BE49-F238E27FC236}">
                <a16:creationId xmlns:a16="http://schemas.microsoft.com/office/drawing/2014/main" id="{E0CC0D44-909F-4D7D-9C5B-43084827C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774520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766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40">
            <a:extLst>
              <a:ext uri="{FF2B5EF4-FFF2-40B4-BE49-F238E27FC236}">
                <a16:creationId xmlns:a16="http://schemas.microsoft.com/office/drawing/2014/main" id="{62F965AA-E5A2-42ED-AE11-23A029D8A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pic>
        <p:nvPicPr>
          <p:cNvPr id="1028" name="Picture 4" descr="Resultado de imagem para green check">
            <a:extLst>
              <a:ext uri="{FF2B5EF4-FFF2-40B4-BE49-F238E27FC236}">
                <a16:creationId xmlns:a16="http://schemas.microsoft.com/office/drawing/2014/main" id="{62F1D09A-B8B0-49F2-8985-2614872BA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03" y="2318483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Resultado de imagem para green check">
            <a:extLst>
              <a:ext uri="{FF2B5EF4-FFF2-40B4-BE49-F238E27FC236}">
                <a16:creationId xmlns:a16="http://schemas.microsoft.com/office/drawing/2014/main" id="{D4C6D85F-87B4-43D2-A3FF-5FBB829AF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231848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Resultado de imagem para green check">
            <a:extLst>
              <a:ext uri="{FF2B5EF4-FFF2-40B4-BE49-F238E27FC236}">
                <a16:creationId xmlns:a16="http://schemas.microsoft.com/office/drawing/2014/main" id="{10FC8AAA-0DB7-4B3A-94EA-7F2AAF53D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2" y="493084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Resultado de imagem para green check">
            <a:extLst>
              <a:ext uri="{FF2B5EF4-FFF2-40B4-BE49-F238E27FC236}">
                <a16:creationId xmlns:a16="http://schemas.microsoft.com/office/drawing/2014/main" id="{E0CC0D44-909F-4D7D-9C5B-43084827C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774520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 descr="Resultado de imagem para green check">
            <a:extLst>
              <a:ext uri="{FF2B5EF4-FFF2-40B4-BE49-F238E27FC236}">
                <a16:creationId xmlns:a16="http://schemas.microsoft.com/office/drawing/2014/main" id="{1FC2E5BF-6708-4883-BDDE-93DB1D6EA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1035756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Resultado de imagem para green check">
            <a:extLst>
              <a:ext uri="{FF2B5EF4-FFF2-40B4-BE49-F238E27FC236}">
                <a16:creationId xmlns:a16="http://schemas.microsoft.com/office/drawing/2014/main" id="{81E0B921-0EAB-4A7B-95E7-7C066AA3A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8156" y="231848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880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40">
            <a:extLst>
              <a:ext uri="{FF2B5EF4-FFF2-40B4-BE49-F238E27FC236}">
                <a16:creationId xmlns:a16="http://schemas.microsoft.com/office/drawing/2014/main" id="{62F965AA-E5A2-42ED-AE11-23A029D8A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2" name="Imagem 41">
            <a:extLst>
              <a:ext uri="{FF2B5EF4-FFF2-40B4-BE49-F238E27FC236}">
                <a16:creationId xmlns:a16="http://schemas.microsoft.com/office/drawing/2014/main" id="{D9FB5B7C-09E9-42FA-AD15-F30D9138E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4266" y="3537158"/>
            <a:ext cx="1175384" cy="1175384"/>
          </a:xfrm>
          <a:prstGeom prst="rect">
            <a:avLst/>
          </a:prstGeom>
        </p:spPr>
      </p:pic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pic>
        <p:nvPicPr>
          <p:cNvPr id="1028" name="Picture 4" descr="Resultado de imagem para green check">
            <a:extLst>
              <a:ext uri="{FF2B5EF4-FFF2-40B4-BE49-F238E27FC236}">
                <a16:creationId xmlns:a16="http://schemas.microsoft.com/office/drawing/2014/main" id="{62F1D09A-B8B0-49F2-8985-2614872BA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03" y="2318483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Resultado de imagem para green check">
            <a:extLst>
              <a:ext uri="{FF2B5EF4-FFF2-40B4-BE49-F238E27FC236}">
                <a16:creationId xmlns:a16="http://schemas.microsoft.com/office/drawing/2014/main" id="{D4C6D85F-87B4-43D2-A3FF-5FBB829AF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231848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Resultado de imagem para green check">
            <a:extLst>
              <a:ext uri="{FF2B5EF4-FFF2-40B4-BE49-F238E27FC236}">
                <a16:creationId xmlns:a16="http://schemas.microsoft.com/office/drawing/2014/main" id="{211CB6AC-145A-46D2-BD38-843EA8802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8156" y="231848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Resultado de imagem para green check">
            <a:extLst>
              <a:ext uri="{FF2B5EF4-FFF2-40B4-BE49-F238E27FC236}">
                <a16:creationId xmlns:a16="http://schemas.microsoft.com/office/drawing/2014/main" id="{10FC8AAA-0DB7-4B3A-94EA-7F2AAF53D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2" y="493084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Resultado de imagem para green check">
            <a:extLst>
              <a:ext uri="{FF2B5EF4-FFF2-40B4-BE49-F238E27FC236}">
                <a16:creationId xmlns:a16="http://schemas.microsoft.com/office/drawing/2014/main" id="{E0CC0D44-909F-4D7D-9C5B-43084827C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774520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 descr="Resultado de imagem para green check">
            <a:extLst>
              <a:ext uri="{FF2B5EF4-FFF2-40B4-BE49-F238E27FC236}">
                <a16:creationId xmlns:a16="http://schemas.microsoft.com/office/drawing/2014/main" id="{1FC2E5BF-6708-4883-BDDE-93DB1D6EA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1035756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8484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40">
            <a:extLst>
              <a:ext uri="{FF2B5EF4-FFF2-40B4-BE49-F238E27FC236}">
                <a16:creationId xmlns:a16="http://schemas.microsoft.com/office/drawing/2014/main" id="{62F965AA-E5A2-42ED-AE11-23A029D8A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2" name="Imagem 41">
            <a:extLst>
              <a:ext uri="{FF2B5EF4-FFF2-40B4-BE49-F238E27FC236}">
                <a16:creationId xmlns:a16="http://schemas.microsoft.com/office/drawing/2014/main" id="{D9FB5B7C-09E9-42FA-AD15-F30D9138E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4266" y="3537158"/>
            <a:ext cx="1175384" cy="1175384"/>
          </a:xfrm>
          <a:prstGeom prst="rect">
            <a:avLst/>
          </a:prstGeom>
        </p:spPr>
      </p:pic>
      <p:sp>
        <p:nvSpPr>
          <p:cNvPr id="35" name="TextBox 4">
            <a:extLst>
              <a:ext uri="{FF2B5EF4-FFF2-40B4-BE49-F238E27FC236}">
                <a16:creationId xmlns:a16="http://schemas.microsoft.com/office/drawing/2014/main" id="{B060006B-16B3-4EEB-9C7B-8E28E717191A}"/>
              </a:ext>
            </a:extLst>
          </p:cNvPr>
          <p:cNvSpPr txBox="1"/>
          <p:nvPr/>
        </p:nvSpPr>
        <p:spPr>
          <a:xfrm>
            <a:off x="1320135" y="544080"/>
            <a:ext cx="1532182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Deployment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pic>
        <p:nvPicPr>
          <p:cNvPr id="1028" name="Picture 4" descr="Resultado de imagem para green check">
            <a:extLst>
              <a:ext uri="{FF2B5EF4-FFF2-40B4-BE49-F238E27FC236}">
                <a16:creationId xmlns:a16="http://schemas.microsoft.com/office/drawing/2014/main" id="{62F1D09A-B8B0-49F2-8985-2614872BA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03" y="2318483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Resultado de imagem para green check">
            <a:extLst>
              <a:ext uri="{FF2B5EF4-FFF2-40B4-BE49-F238E27FC236}">
                <a16:creationId xmlns:a16="http://schemas.microsoft.com/office/drawing/2014/main" id="{D4C6D85F-87B4-43D2-A3FF-5FBB829AF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231848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Resultado de imagem para green check">
            <a:extLst>
              <a:ext uri="{FF2B5EF4-FFF2-40B4-BE49-F238E27FC236}">
                <a16:creationId xmlns:a16="http://schemas.microsoft.com/office/drawing/2014/main" id="{211CB6AC-145A-46D2-BD38-843EA8802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8156" y="231848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Resultado de imagem para green check">
            <a:extLst>
              <a:ext uri="{FF2B5EF4-FFF2-40B4-BE49-F238E27FC236}">
                <a16:creationId xmlns:a16="http://schemas.microsoft.com/office/drawing/2014/main" id="{10FC8AAA-0DB7-4B3A-94EA-7F2AAF53D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2" y="493084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Resultado de imagem para green check">
            <a:extLst>
              <a:ext uri="{FF2B5EF4-FFF2-40B4-BE49-F238E27FC236}">
                <a16:creationId xmlns:a16="http://schemas.microsoft.com/office/drawing/2014/main" id="{E0CC0D44-909F-4D7D-9C5B-43084827C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774520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 descr="Resultado de imagem para green check">
            <a:extLst>
              <a:ext uri="{FF2B5EF4-FFF2-40B4-BE49-F238E27FC236}">
                <a16:creationId xmlns:a16="http://schemas.microsoft.com/office/drawing/2014/main" id="{1FC2E5BF-6708-4883-BDDE-93DB1D6EA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1035756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Resultado de imagem para green check">
            <a:extLst>
              <a:ext uri="{FF2B5EF4-FFF2-40B4-BE49-F238E27FC236}">
                <a16:creationId xmlns:a16="http://schemas.microsoft.com/office/drawing/2014/main" id="{52CA9470-9634-489A-BA4E-D118764FB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5406" y="2318480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9565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">
            <a:extLst>
              <a:ext uri="{FF2B5EF4-FFF2-40B4-BE49-F238E27FC236}">
                <a16:creationId xmlns:a16="http://schemas.microsoft.com/office/drawing/2014/main" id="{48A01D35-AA2C-4884-8B5A-5B50949D9A3F}"/>
              </a:ext>
            </a:extLst>
          </p:cNvPr>
          <p:cNvSpPr txBox="1"/>
          <p:nvPr/>
        </p:nvSpPr>
        <p:spPr>
          <a:xfrm>
            <a:off x="1320135" y="544080"/>
            <a:ext cx="15656850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spc="-150" dirty="0">
                <a:solidFill>
                  <a:srgbClr val="00B6C7"/>
                </a:solidFill>
                <a:latin typeface="Swis721 Md BT" pitchFamily="34" charset="0"/>
              </a:rPr>
              <a:t>Continuous Delivery </a:t>
            </a:r>
            <a:r>
              <a:rPr lang="en-US" sz="40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vs.</a:t>
            </a:r>
            <a:r>
              <a:rPr lang="en-US" sz="160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6660" spc="-150" dirty="0">
                <a:solidFill>
                  <a:schemeClr val="accent6"/>
                </a:solidFill>
                <a:latin typeface="Swis721 Md BT" pitchFamily="34" charset="0"/>
                <a:cs typeface="Swis721 BT"/>
              </a:rPr>
              <a:t>Continuous Deployment</a:t>
            </a:r>
          </a:p>
        </p:txBody>
      </p:sp>
      <p:pic>
        <p:nvPicPr>
          <p:cNvPr id="33" name="Imagem 32">
            <a:extLst>
              <a:ext uri="{FF2B5EF4-FFF2-40B4-BE49-F238E27FC236}">
                <a16:creationId xmlns:a16="http://schemas.microsoft.com/office/drawing/2014/main" id="{597C478C-2A10-4705-B046-F92F00369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6" y="3115640"/>
            <a:ext cx="18811844" cy="10056280"/>
          </a:xfrm>
          <a:prstGeom prst="rect">
            <a:avLst/>
          </a:prstGeom>
        </p:spPr>
      </p:pic>
      <p:pic>
        <p:nvPicPr>
          <p:cNvPr id="35" name="Picture 4" descr="Resultado de imagem para green check">
            <a:extLst>
              <a:ext uri="{FF2B5EF4-FFF2-40B4-BE49-F238E27FC236}">
                <a16:creationId xmlns:a16="http://schemas.microsoft.com/office/drawing/2014/main" id="{6D612BB9-8466-44FF-80FA-DE83C78E8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03" y="2318483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" descr="Resultado de imagem para green check">
            <a:extLst>
              <a:ext uri="{FF2B5EF4-FFF2-40B4-BE49-F238E27FC236}">
                <a16:creationId xmlns:a16="http://schemas.microsoft.com/office/drawing/2014/main" id="{A2314847-3504-43B3-AD52-BEDEC0D9B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231848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Resultado de imagem para green check">
            <a:extLst>
              <a:ext uri="{FF2B5EF4-FFF2-40B4-BE49-F238E27FC236}">
                <a16:creationId xmlns:a16="http://schemas.microsoft.com/office/drawing/2014/main" id="{B903D24F-FBB8-482B-9248-BD7621B8B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8156" y="231848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Resultado de imagem para green check">
            <a:extLst>
              <a:ext uri="{FF2B5EF4-FFF2-40B4-BE49-F238E27FC236}">
                <a16:creationId xmlns:a16="http://schemas.microsoft.com/office/drawing/2014/main" id="{9B5976F4-C35E-4376-B258-22DDC8E20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2" y="4930842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Resultado de imagem para green check">
            <a:extLst>
              <a:ext uri="{FF2B5EF4-FFF2-40B4-BE49-F238E27FC236}">
                <a16:creationId xmlns:a16="http://schemas.microsoft.com/office/drawing/2014/main" id="{1D1D1C62-4CCA-41CA-8EE5-C1EEC5FCE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774520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Resultado de imagem para green check">
            <a:extLst>
              <a:ext uri="{FF2B5EF4-FFF2-40B4-BE49-F238E27FC236}">
                <a16:creationId xmlns:a16="http://schemas.microsoft.com/office/drawing/2014/main" id="{F8511CA5-EED1-45E4-B38C-59C8C36AD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353" y="10357561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Resultado de imagem para green check">
            <a:extLst>
              <a:ext uri="{FF2B5EF4-FFF2-40B4-BE49-F238E27FC236}">
                <a16:creationId xmlns:a16="http://schemas.microsoft.com/office/drawing/2014/main" id="{AB0797BA-C01E-4A77-BBDA-4B8EFD01A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5406" y="2318480"/>
            <a:ext cx="1171575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074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348242" y="2867635"/>
            <a:ext cx="1846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24387175" cy="13716000"/>
          </a:xfrm>
          <a:prstGeom prst="rect">
            <a:avLst/>
          </a:prstGeom>
          <a:solidFill>
            <a:srgbClr val="00B6C7"/>
          </a:solidFill>
          <a:ln>
            <a:solidFill>
              <a:srgbClr val="00B6C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-3175" y="10241538"/>
            <a:ext cx="24387175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56846" y="8863614"/>
            <a:ext cx="14972691" cy="1409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559" spc="-150" dirty="0">
                <a:solidFill>
                  <a:schemeClr val="bg1"/>
                </a:solidFill>
                <a:latin typeface="Swis721 Md BT" pitchFamily="34" charset="0"/>
                <a:cs typeface="Swis721 BT"/>
              </a:rPr>
              <a:t>Work in Progress</a:t>
            </a:r>
          </a:p>
        </p:txBody>
      </p:sp>
    </p:spTree>
    <p:extLst>
      <p:ext uri="{BB962C8B-B14F-4D97-AF65-F5344CB8AC3E}">
        <p14:creationId xmlns:p14="http://schemas.microsoft.com/office/powerpoint/2010/main" val="19504851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18603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Deploy vs Release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E40B0AE-6E5A-4288-B42F-6BDBD13D822F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DFC8126-7A8D-4F8E-9A5C-11BCAE2839DB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BEAE47A-C672-4BED-84BC-AE6904A9B11C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50D784CD-65F7-4C70-B152-6193C5112F59}"/>
              </a:ext>
            </a:extLst>
          </p:cNvPr>
          <p:cNvCxnSpPr>
            <a:cxnSpLocks/>
          </p:cNvCxnSpPr>
          <p:nvPr/>
        </p:nvCxnSpPr>
        <p:spPr>
          <a:xfrm flipH="1">
            <a:off x="9686924" y="7800975"/>
            <a:ext cx="871538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B18B882E-925E-4A3A-A53B-6901789F9DE3}"/>
              </a:ext>
            </a:extLst>
          </p:cNvPr>
          <p:cNvCxnSpPr>
            <a:cxnSpLocks/>
          </p:cNvCxnSpPr>
          <p:nvPr/>
        </p:nvCxnSpPr>
        <p:spPr>
          <a:xfrm>
            <a:off x="12301537" y="7800975"/>
            <a:ext cx="763587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6ED57785-F52D-46C0-A661-014BCF102294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4514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18603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Deploy vs Release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E40B0AE-6E5A-4288-B42F-6BDBD13D822F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DFC8126-7A8D-4F8E-9A5C-11BCAE2839DB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BEAE47A-C672-4BED-84BC-AE6904A9B11C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B18B882E-925E-4A3A-A53B-6901789F9DE3}"/>
              </a:ext>
            </a:extLst>
          </p:cNvPr>
          <p:cNvCxnSpPr>
            <a:cxnSpLocks/>
          </p:cNvCxnSpPr>
          <p:nvPr/>
        </p:nvCxnSpPr>
        <p:spPr>
          <a:xfrm>
            <a:off x="12301537" y="7800975"/>
            <a:ext cx="763587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6ED57785-F52D-46C0-A661-014BCF102294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60795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18603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Deploy vs Release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E40B0AE-6E5A-4288-B42F-6BDBD13D822F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DFC8126-7A8D-4F8E-9A5C-11BCAE2839DB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BEAE47A-C672-4BED-84BC-AE6904A9B11C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B18B882E-925E-4A3A-A53B-6901789F9DE3}"/>
              </a:ext>
            </a:extLst>
          </p:cNvPr>
          <p:cNvCxnSpPr>
            <a:cxnSpLocks/>
          </p:cNvCxnSpPr>
          <p:nvPr/>
        </p:nvCxnSpPr>
        <p:spPr>
          <a:xfrm>
            <a:off x="12301537" y="7800975"/>
            <a:ext cx="763587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6ED57785-F52D-46C0-A661-014BCF102294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552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548861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 err="1">
                <a:solidFill>
                  <a:srgbClr val="00B6C7"/>
                </a:solidFill>
                <a:latin typeface="Swis721 Md BT" pitchFamily="34" charset="0"/>
                <a:cs typeface="Swis721 BT"/>
              </a:rPr>
              <a:t>Definição</a:t>
            </a:r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de pronto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E71E40F-759E-4181-99B6-31DC0E9CC30C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A5E2A752-9E26-4931-A96A-2CD235639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C7412EE5-1EE4-4B57-B084-9574C1A05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pic>
        <p:nvPicPr>
          <p:cNvPr id="10" name="Imagem 9">
            <a:extLst>
              <a:ext uri="{FF2B5EF4-FFF2-40B4-BE49-F238E27FC236}">
                <a16:creationId xmlns:a16="http://schemas.microsoft.com/office/drawing/2014/main" id="{C42788CA-3323-46C3-9CA5-E9F747F19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37453275-F59B-4E0F-9ACE-5F91B83AF68C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cxnSp>
        <p:nvCxnSpPr>
          <p:cNvPr id="12" name="Conector: Curvo 11">
            <a:extLst>
              <a:ext uri="{FF2B5EF4-FFF2-40B4-BE49-F238E27FC236}">
                <a16:creationId xmlns:a16="http://schemas.microsoft.com/office/drawing/2014/main" id="{E0B6D37E-2141-4A4E-B7EF-8AF41D9F602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4812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210628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Pipeline de Deploy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18603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Deploy vs Release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E40B0AE-6E5A-4288-B42F-6BDBD13D822F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DFC8126-7A8D-4F8E-9A5C-11BCAE2839DB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BEAE47A-C672-4BED-84BC-AE6904A9B11C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50D784CD-65F7-4C70-B152-6193C5112F59}"/>
              </a:ext>
            </a:extLst>
          </p:cNvPr>
          <p:cNvCxnSpPr>
            <a:cxnSpLocks/>
          </p:cNvCxnSpPr>
          <p:nvPr/>
        </p:nvCxnSpPr>
        <p:spPr>
          <a:xfrm flipH="1">
            <a:off x="9686924" y="7800975"/>
            <a:ext cx="871538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6ED57785-F52D-46C0-A661-014BCF102294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21187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6147004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Feature Toggles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55A0EE7-6779-499E-B5C4-544016BC2279}"/>
              </a:ext>
            </a:extLst>
          </p:cNvPr>
          <p:cNvSpPr/>
          <p:nvPr/>
        </p:nvSpPr>
        <p:spPr>
          <a:xfrm>
            <a:off x="11869738" y="12961947"/>
            <a:ext cx="12517438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https://martinfowler.com/articles/feature-toggles.html</a:t>
            </a:r>
          </a:p>
        </p:txBody>
      </p:sp>
    </p:spTree>
    <p:extLst>
      <p:ext uri="{BB962C8B-B14F-4D97-AF65-F5344CB8AC3E}">
        <p14:creationId xmlns:p14="http://schemas.microsoft.com/office/powerpoint/2010/main" val="393620974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6147004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Feature Toggles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55A0EE7-6779-499E-B5C4-544016BC2279}"/>
              </a:ext>
            </a:extLst>
          </p:cNvPr>
          <p:cNvSpPr/>
          <p:nvPr/>
        </p:nvSpPr>
        <p:spPr>
          <a:xfrm>
            <a:off x="11869738" y="12961947"/>
            <a:ext cx="12517438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https://martinfowler.com/articles/feature-toggles.html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54E1286-2FEA-447D-9D9C-FD968F822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5887" y="4010025"/>
            <a:ext cx="5727701" cy="757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976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6147004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Feature Toggles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55A0EE7-6779-499E-B5C4-544016BC2279}"/>
              </a:ext>
            </a:extLst>
          </p:cNvPr>
          <p:cNvSpPr/>
          <p:nvPr/>
        </p:nvSpPr>
        <p:spPr>
          <a:xfrm>
            <a:off x="11869738" y="12961947"/>
            <a:ext cx="12517438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https://martinfowler.com/articles/feature-toggles.html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54E1286-2FEA-447D-9D9C-FD968F822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5887" y="4010025"/>
            <a:ext cx="5727701" cy="757918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AF3192F-7DF6-4319-A087-BC349DEFF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886" y="4010025"/>
            <a:ext cx="5826775" cy="757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74768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6147004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Feature Toggles</a:t>
            </a:r>
          </a:p>
        </p:txBody>
      </p:sp>
      <p:pic>
        <p:nvPicPr>
          <p:cNvPr id="7170" name="Picture 2" descr="https://martinfowler.com/articles/feature-toggles/chart-5.png">
            <a:extLst>
              <a:ext uri="{FF2B5EF4-FFF2-40B4-BE49-F238E27FC236}">
                <a16:creationId xmlns:a16="http://schemas.microsoft.com/office/drawing/2014/main" id="{3B3D4905-0AA9-4E23-A60A-CAEA33B02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025" y="2828924"/>
            <a:ext cx="12517438" cy="9388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813C1E72-E13C-40E7-A4E4-6334439F9A45}"/>
              </a:ext>
            </a:extLst>
          </p:cNvPr>
          <p:cNvSpPr/>
          <p:nvPr/>
        </p:nvSpPr>
        <p:spPr>
          <a:xfrm>
            <a:off x="11869738" y="12961947"/>
            <a:ext cx="12517438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https://martinfowler.com/articles/feature-toggles.html</a:t>
            </a:r>
          </a:p>
        </p:txBody>
      </p:sp>
    </p:spTree>
    <p:extLst>
      <p:ext uri="{BB962C8B-B14F-4D97-AF65-F5344CB8AC3E}">
        <p14:creationId xmlns:p14="http://schemas.microsoft.com/office/powerpoint/2010/main" val="130230812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396850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Branch by abstraction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70F1A04-26A7-4DA4-99F5-59C2528CF70E}"/>
              </a:ext>
            </a:extLst>
          </p:cNvPr>
          <p:cNvSpPr/>
          <p:nvPr/>
        </p:nvSpPr>
        <p:spPr>
          <a:xfrm>
            <a:off x="5816601" y="13171920"/>
            <a:ext cx="19215100" cy="584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/>
              <a:t>https://continuousdelivery.com/2011/05/make-large-scale-changes-incrementally-with-branch-by-abstraction/</a:t>
            </a:r>
          </a:p>
        </p:txBody>
      </p:sp>
    </p:spTree>
    <p:extLst>
      <p:ext uri="{BB962C8B-B14F-4D97-AF65-F5344CB8AC3E}">
        <p14:creationId xmlns:p14="http://schemas.microsoft.com/office/powerpoint/2010/main" val="37429630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396850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Branch by abstraction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70F1A04-26A7-4DA4-99F5-59C2528CF70E}"/>
              </a:ext>
            </a:extLst>
          </p:cNvPr>
          <p:cNvSpPr/>
          <p:nvPr/>
        </p:nvSpPr>
        <p:spPr>
          <a:xfrm>
            <a:off x="5816601" y="13171920"/>
            <a:ext cx="19215100" cy="584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/>
              <a:t>https://continuousdelivery.com/2011/05/make-large-scale-changes-incrementally-with-branch-by-abstraction/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FAB6009-058F-40AC-A070-4E2C82D56AE3}"/>
              </a:ext>
            </a:extLst>
          </p:cNvPr>
          <p:cNvSpPr/>
          <p:nvPr/>
        </p:nvSpPr>
        <p:spPr>
          <a:xfrm>
            <a:off x="9172575" y="1971675"/>
            <a:ext cx="2200275" cy="22002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err="1"/>
              <a:t>Consumer</a:t>
            </a:r>
            <a:endParaRPr lang="pt-BR" sz="3600" dirty="0"/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D5232AED-D9C7-4774-8691-21676D246C6F}"/>
              </a:ext>
            </a:extLst>
          </p:cNvPr>
          <p:cNvSpPr/>
          <p:nvPr/>
        </p:nvSpPr>
        <p:spPr>
          <a:xfrm>
            <a:off x="9872662" y="4808393"/>
            <a:ext cx="800100" cy="95307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E56D7D5-7D3A-4261-AD09-10748890F427}"/>
              </a:ext>
            </a:extLst>
          </p:cNvPr>
          <p:cNvSpPr/>
          <p:nvPr/>
        </p:nvSpPr>
        <p:spPr>
          <a:xfrm>
            <a:off x="9172575" y="6397913"/>
            <a:ext cx="2457450" cy="2457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err="1"/>
              <a:t>Component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653384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396850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Branch by abstraction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70F1A04-26A7-4DA4-99F5-59C2528CF70E}"/>
              </a:ext>
            </a:extLst>
          </p:cNvPr>
          <p:cNvSpPr/>
          <p:nvPr/>
        </p:nvSpPr>
        <p:spPr>
          <a:xfrm>
            <a:off x="5816601" y="13171920"/>
            <a:ext cx="19215100" cy="584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/>
              <a:t>https://continuousdelivery.com/2011/05/make-large-scale-changes-incrementally-with-branch-by-abstraction/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FAB6009-058F-40AC-A070-4E2C82D56AE3}"/>
              </a:ext>
            </a:extLst>
          </p:cNvPr>
          <p:cNvSpPr/>
          <p:nvPr/>
        </p:nvSpPr>
        <p:spPr>
          <a:xfrm>
            <a:off x="9172575" y="1971675"/>
            <a:ext cx="2200275" cy="22002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err="1"/>
              <a:t>Consumer</a:t>
            </a:r>
            <a:endParaRPr lang="pt-BR" sz="3600" dirty="0"/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D5232AED-D9C7-4774-8691-21676D246C6F}"/>
              </a:ext>
            </a:extLst>
          </p:cNvPr>
          <p:cNvSpPr/>
          <p:nvPr/>
        </p:nvSpPr>
        <p:spPr>
          <a:xfrm>
            <a:off x="9872662" y="4808393"/>
            <a:ext cx="800100" cy="95307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E56D7D5-7D3A-4261-AD09-10748890F427}"/>
              </a:ext>
            </a:extLst>
          </p:cNvPr>
          <p:cNvSpPr/>
          <p:nvPr/>
        </p:nvSpPr>
        <p:spPr>
          <a:xfrm>
            <a:off x="9172575" y="6397913"/>
            <a:ext cx="2457450" cy="2457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err="1"/>
              <a:t>Abstraction</a:t>
            </a:r>
            <a:endParaRPr lang="pt-BR" sz="3600" dirty="0"/>
          </a:p>
          <a:p>
            <a:pPr algn="ctr"/>
            <a:r>
              <a:rPr lang="pt-BR" sz="3600" dirty="0" err="1"/>
              <a:t>Layer</a:t>
            </a:r>
            <a:endParaRPr lang="pt-BR" sz="3600" dirty="0"/>
          </a:p>
        </p:txBody>
      </p:sp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82EC6253-77D8-4C63-A7AB-880104F1789C}"/>
              </a:ext>
            </a:extLst>
          </p:cNvPr>
          <p:cNvSpPr/>
          <p:nvPr/>
        </p:nvSpPr>
        <p:spPr>
          <a:xfrm>
            <a:off x="9872662" y="8990156"/>
            <a:ext cx="800100" cy="95307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7809B53-9CCB-4D30-A6C0-E2161D8EE486}"/>
              </a:ext>
            </a:extLst>
          </p:cNvPr>
          <p:cNvSpPr/>
          <p:nvPr/>
        </p:nvSpPr>
        <p:spPr>
          <a:xfrm>
            <a:off x="9172575" y="10579676"/>
            <a:ext cx="2457450" cy="2457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err="1"/>
              <a:t>Component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371909700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396850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Branch by abstraction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70F1A04-26A7-4DA4-99F5-59C2528CF70E}"/>
              </a:ext>
            </a:extLst>
          </p:cNvPr>
          <p:cNvSpPr/>
          <p:nvPr/>
        </p:nvSpPr>
        <p:spPr>
          <a:xfrm>
            <a:off x="5816601" y="13171920"/>
            <a:ext cx="19215100" cy="584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/>
              <a:t>https://continuousdelivery.com/2011/05/make-large-scale-changes-incrementally-with-branch-by-abstraction/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FAB6009-058F-40AC-A070-4E2C82D56AE3}"/>
              </a:ext>
            </a:extLst>
          </p:cNvPr>
          <p:cNvSpPr/>
          <p:nvPr/>
        </p:nvSpPr>
        <p:spPr>
          <a:xfrm>
            <a:off x="9172575" y="1971675"/>
            <a:ext cx="2200275" cy="22002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err="1"/>
              <a:t>Consumer</a:t>
            </a:r>
            <a:endParaRPr lang="pt-BR" sz="3600" dirty="0"/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D5232AED-D9C7-4774-8691-21676D246C6F}"/>
              </a:ext>
            </a:extLst>
          </p:cNvPr>
          <p:cNvSpPr/>
          <p:nvPr/>
        </p:nvSpPr>
        <p:spPr>
          <a:xfrm>
            <a:off x="9872662" y="4808393"/>
            <a:ext cx="800100" cy="95307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E56D7D5-7D3A-4261-AD09-10748890F427}"/>
              </a:ext>
            </a:extLst>
          </p:cNvPr>
          <p:cNvSpPr/>
          <p:nvPr/>
        </p:nvSpPr>
        <p:spPr>
          <a:xfrm>
            <a:off x="9172575" y="6397913"/>
            <a:ext cx="2457450" cy="2457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err="1"/>
              <a:t>Abstraction</a:t>
            </a:r>
            <a:endParaRPr lang="pt-BR" sz="3600" dirty="0"/>
          </a:p>
          <a:p>
            <a:pPr algn="ctr"/>
            <a:r>
              <a:rPr lang="pt-BR" sz="3600" dirty="0" err="1"/>
              <a:t>Layer</a:t>
            </a:r>
            <a:endParaRPr lang="pt-BR" sz="3600" dirty="0"/>
          </a:p>
        </p:txBody>
      </p:sp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82EC6253-77D8-4C63-A7AB-880104F1789C}"/>
              </a:ext>
            </a:extLst>
          </p:cNvPr>
          <p:cNvSpPr/>
          <p:nvPr/>
        </p:nvSpPr>
        <p:spPr>
          <a:xfrm rot="2424314">
            <a:off x="8830520" y="9240980"/>
            <a:ext cx="800100" cy="95307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7809B53-9CCB-4D30-A6C0-E2161D8EE486}"/>
              </a:ext>
            </a:extLst>
          </p:cNvPr>
          <p:cNvSpPr/>
          <p:nvPr/>
        </p:nvSpPr>
        <p:spPr>
          <a:xfrm>
            <a:off x="7259535" y="10579676"/>
            <a:ext cx="2457450" cy="2457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err="1"/>
              <a:t>Old</a:t>
            </a:r>
            <a:endParaRPr lang="pt-BR" sz="3600" dirty="0"/>
          </a:p>
          <a:p>
            <a:pPr algn="ctr"/>
            <a:r>
              <a:rPr lang="pt-BR" sz="3600" dirty="0" err="1"/>
              <a:t>Component</a:t>
            </a:r>
            <a:endParaRPr lang="pt-BR" sz="3600" dirty="0"/>
          </a:p>
        </p:txBody>
      </p:sp>
      <p:sp>
        <p:nvSpPr>
          <p:cNvPr id="13" name="Seta: para Baixo 12">
            <a:extLst>
              <a:ext uri="{FF2B5EF4-FFF2-40B4-BE49-F238E27FC236}">
                <a16:creationId xmlns:a16="http://schemas.microsoft.com/office/drawing/2014/main" id="{6EC00151-126A-4EC0-BCE8-8D3C00B8EAFE}"/>
              </a:ext>
            </a:extLst>
          </p:cNvPr>
          <p:cNvSpPr/>
          <p:nvPr/>
        </p:nvSpPr>
        <p:spPr>
          <a:xfrm rot="19078989">
            <a:off x="11303474" y="9293471"/>
            <a:ext cx="800100" cy="95307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5979C5A-1785-4F3B-A276-0CEA048D1A78}"/>
              </a:ext>
            </a:extLst>
          </p:cNvPr>
          <p:cNvSpPr/>
          <p:nvPr/>
        </p:nvSpPr>
        <p:spPr>
          <a:xfrm>
            <a:off x="10964862" y="10579676"/>
            <a:ext cx="2457450" cy="2457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/>
              <a:t>New</a:t>
            </a:r>
          </a:p>
          <a:p>
            <a:pPr algn="ctr"/>
            <a:r>
              <a:rPr lang="pt-BR" sz="3600" dirty="0" err="1"/>
              <a:t>Component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115966737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348242" y="2867635"/>
            <a:ext cx="1846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24387175" cy="13716000"/>
          </a:xfrm>
          <a:prstGeom prst="rect">
            <a:avLst/>
          </a:prstGeom>
          <a:solidFill>
            <a:srgbClr val="00B6C7"/>
          </a:solidFill>
          <a:ln>
            <a:solidFill>
              <a:srgbClr val="00B6C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-3175" y="10241538"/>
            <a:ext cx="24387175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56846" y="8863614"/>
            <a:ext cx="14972691" cy="1409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559" spc="-150" dirty="0" err="1">
                <a:solidFill>
                  <a:schemeClr val="bg1"/>
                </a:solidFill>
                <a:latin typeface="Swis721 Md BT" pitchFamily="34" charset="0"/>
                <a:cs typeface="Swis721 BT"/>
              </a:rPr>
              <a:t>Gerenciando</a:t>
            </a:r>
            <a:r>
              <a:rPr lang="en-US" sz="8559" spc="-150" dirty="0">
                <a:solidFill>
                  <a:schemeClr val="bg1"/>
                </a:solidFill>
                <a:latin typeface="Swis721 Md BT" pitchFamily="34" charset="0"/>
                <a:cs typeface="Swis721 BT"/>
              </a:rPr>
              <a:t> </a:t>
            </a:r>
            <a:r>
              <a:rPr lang="en-US" sz="8559" spc="-150" dirty="0" err="1">
                <a:solidFill>
                  <a:schemeClr val="bg1"/>
                </a:solidFill>
                <a:latin typeface="Swis721 Md BT" pitchFamily="34" charset="0"/>
                <a:cs typeface="Swis721 BT"/>
              </a:rPr>
              <a:t>Risco</a:t>
            </a:r>
            <a:endParaRPr lang="en-US" sz="8559" spc="-150" dirty="0">
              <a:solidFill>
                <a:schemeClr val="bg1"/>
              </a:solidFill>
              <a:latin typeface="Swis721 Md BT" pitchFamily="34" charset="0"/>
              <a:cs typeface="Swis721 BT"/>
            </a:endParaRPr>
          </a:p>
        </p:txBody>
      </p:sp>
    </p:spTree>
    <p:extLst>
      <p:ext uri="{BB962C8B-B14F-4D97-AF65-F5344CB8AC3E}">
        <p14:creationId xmlns:p14="http://schemas.microsoft.com/office/powerpoint/2010/main" val="2771637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7548861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 err="1">
                <a:solidFill>
                  <a:srgbClr val="00B6C7"/>
                </a:solidFill>
                <a:latin typeface="Swis721 Md BT" pitchFamily="34" charset="0"/>
                <a:cs typeface="Swis721 BT"/>
              </a:rPr>
              <a:t>Definição</a:t>
            </a:r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 de pronto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E71E40F-759E-4181-99B6-31DC0E9CC30C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A5E2A752-9E26-4931-A96A-2CD235639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C7412EE5-1EE4-4B57-B084-9574C1A05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pic>
        <p:nvPicPr>
          <p:cNvPr id="10" name="Imagem 9">
            <a:extLst>
              <a:ext uri="{FF2B5EF4-FFF2-40B4-BE49-F238E27FC236}">
                <a16:creationId xmlns:a16="http://schemas.microsoft.com/office/drawing/2014/main" id="{C42788CA-3323-46C3-9CA5-E9F747F19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37453275-F59B-4E0F-9ACE-5F91B83AF68C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cxnSp>
        <p:nvCxnSpPr>
          <p:cNvPr id="12" name="Conector: Curvo 11">
            <a:extLst>
              <a:ext uri="{FF2B5EF4-FFF2-40B4-BE49-F238E27FC236}">
                <a16:creationId xmlns:a16="http://schemas.microsoft.com/office/drawing/2014/main" id="{E0B6D37E-2141-4A4E-B7EF-8AF41D9F602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330694" y="4493703"/>
            <a:ext cx="4128761" cy="4730898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luxograma: Armazenamento de Acesso Sequencial 1">
            <a:extLst>
              <a:ext uri="{FF2B5EF4-FFF2-40B4-BE49-F238E27FC236}">
                <a16:creationId xmlns:a16="http://schemas.microsoft.com/office/drawing/2014/main" id="{8E9343D2-9AE2-4039-9204-6B31D0B0E347}"/>
              </a:ext>
            </a:extLst>
          </p:cNvPr>
          <p:cNvSpPr/>
          <p:nvPr/>
        </p:nvSpPr>
        <p:spPr>
          <a:xfrm>
            <a:off x="76201" y="5968061"/>
            <a:ext cx="4328344" cy="3175465"/>
          </a:xfrm>
          <a:prstGeom prst="flowChartMagneticTap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/>
                </a:solidFill>
              </a:rPr>
              <a:t>Tá Pronto!</a:t>
            </a:r>
          </a:p>
          <a:p>
            <a:pPr algn="ctr"/>
            <a:r>
              <a:rPr lang="pt-BR" dirty="0">
                <a:solidFill>
                  <a:schemeClr val="accent1"/>
                </a:solidFill>
              </a:rPr>
              <a:t>Na minha máquina funciona!</a:t>
            </a:r>
          </a:p>
        </p:txBody>
      </p:sp>
    </p:spTree>
    <p:extLst>
      <p:ext uri="{BB962C8B-B14F-4D97-AF65-F5344CB8AC3E}">
        <p14:creationId xmlns:p14="http://schemas.microsoft.com/office/powerpoint/2010/main" val="180146475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01001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Deployment Patterns</a:t>
            </a:r>
          </a:p>
        </p:txBody>
      </p:sp>
      <p:cxnSp>
        <p:nvCxnSpPr>
          <p:cNvPr id="7" name="Straight Connector 7">
            <a:extLst>
              <a:ext uri="{FF2B5EF4-FFF2-40B4-BE49-F238E27FC236}">
                <a16:creationId xmlns:a16="http://schemas.microsoft.com/office/drawing/2014/main" id="{AA0336AC-C491-45C2-9A40-ADCB46475B66}"/>
              </a:ext>
            </a:extLst>
          </p:cNvPr>
          <p:cNvCxnSpPr/>
          <p:nvPr/>
        </p:nvCxnSpPr>
        <p:spPr>
          <a:xfrm>
            <a:off x="-3175" y="4273952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9">
            <a:extLst>
              <a:ext uri="{FF2B5EF4-FFF2-40B4-BE49-F238E27FC236}">
                <a16:creationId xmlns:a16="http://schemas.microsoft.com/office/drawing/2014/main" id="{BD8C0F97-2AEC-4A9D-AEB6-75DC8032DC73}"/>
              </a:ext>
            </a:extLst>
          </p:cNvPr>
          <p:cNvSpPr/>
          <p:nvPr/>
        </p:nvSpPr>
        <p:spPr>
          <a:xfrm>
            <a:off x="2532411" y="4127594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11">
            <a:extLst>
              <a:ext uri="{FF2B5EF4-FFF2-40B4-BE49-F238E27FC236}">
                <a16:creationId xmlns:a16="http://schemas.microsoft.com/office/drawing/2014/main" id="{6242BE6D-F20C-49D2-9AAF-33E13A452C98}"/>
              </a:ext>
            </a:extLst>
          </p:cNvPr>
          <p:cNvCxnSpPr/>
          <p:nvPr/>
        </p:nvCxnSpPr>
        <p:spPr>
          <a:xfrm>
            <a:off x="-3175" y="5888232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12">
            <a:extLst>
              <a:ext uri="{FF2B5EF4-FFF2-40B4-BE49-F238E27FC236}">
                <a16:creationId xmlns:a16="http://schemas.microsoft.com/office/drawing/2014/main" id="{53213FF5-4FE5-48F9-A11B-B464471B7791}"/>
              </a:ext>
            </a:extLst>
          </p:cNvPr>
          <p:cNvSpPr/>
          <p:nvPr/>
        </p:nvSpPr>
        <p:spPr>
          <a:xfrm>
            <a:off x="2532411" y="5741874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5">
            <a:extLst>
              <a:ext uri="{FF2B5EF4-FFF2-40B4-BE49-F238E27FC236}">
                <a16:creationId xmlns:a16="http://schemas.microsoft.com/office/drawing/2014/main" id="{B35F770F-B36B-4E9B-B2D5-6108DF43C49B}"/>
              </a:ext>
            </a:extLst>
          </p:cNvPr>
          <p:cNvSpPr txBox="1"/>
          <p:nvPr/>
        </p:nvSpPr>
        <p:spPr>
          <a:xfrm>
            <a:off x="3772327" y="3830896"/>
            <a:ext cx="53594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spc="-150" dirty="0">
                <a:solidFill>
                  <a:srgbClr val="58585B"/>
                </a:solidFill>
                <a:latin typeface="Fira Sans Light" pitchFamily="34" charset="0"/>
              </a:rPr>
              <a:t>Blue/Green Deployment</a:t>
            </a:r>
          </a:p>
        </p:txBody>
      </p:sp>
      <p:sp>
        <p:nvSpPr>
          <p:cNvPr id="12" name="TextBox 16">
            <a:extLst>
              <a:ext uri="{FF2B5EF4-FFF2-40B4-BE49-F238E27FC236}">
                <a16:creationId xmlns:a16="http://schemas.microsoft.com/office/drawing/2014/main" id="{9D1E7A76-778D-480E-BC64-BA7866A564F4}"/>
              </a:ext>
            </a:extLst>
          </p:cNvPr>
          <p:cNvSpPr txBox="1"/>
          <p:nvPr/>
        </p:nvSpPr>
        <p:spPr>
          <a:xfrm>
            <a:off x="3664707" y="5529608"/>
            <a:ext cx="34652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400" spc="-150" dirty="0">
                <a:solidFill>
                  <a:srgbClr val="58585B"/>
                </a:solidFill>
                <a:latin typeface="Fira Sans Light" pitchFamily="34" charset="0"/>
              </a:rPr>
              <a:t>Canary Release</a:t>
            </a:r>
          </a:p>
        </p:txBody>
      </p:sp>
    </p:spTree>
    <p:extLst>
      <p:ext uri="{BB962C8B-B14F-4D97-AF65-F5344CB8AC3E}">
        <p14:creationId xmlns:p14="http://schemas.microsoft.com/office/powerpoint/2010/main" val="273807246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01001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Deployment Patterns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30145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Blue/Green Deploy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7E3D984-0B43-4CF7-A194-3342B4BB1C25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6490778-1064-4FB5-9417-563C2ED9C0C7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FA39BA-C4AB-46EF-9C9E-ECA1F371B301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FD6068B4-7E28-4AF5-A411-A783E6AC73D8}"/>
              </a:ext>
            </a:extLst>
          </p:cNvPr>
          <p:cNvCxnSpPr>
            <a:cxnSpLocks/>
          </p:cNvCxnSpPr>
          <p:nvPr/>
        </p:nvCxnSpPr>
        <p:spPr>
          <a:xfrm flipH="1">
            <a:off x="9686924" y="7800975"/>
            <a:ext cx="871538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162D886C-66FC-41BD-A2D5-33DF800C9F86}"/>
              </a:ext>
            </a:extLst>
          </p:cNvPr>
          <p:cNvCxnSpPr>
            <a:cxnSpLocks/>
          </p:cNvCxnSpPr>
          <p:nvPr/>
        </p:nvCxnSpPr>
        <p:spPr>
          <a:xfrm>
            <a:off x="12301537" y="7800975"/>
            <a:ext cx="763587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721B6387-AFFA-406F-BE99-BA4EC9BF5965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44999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01001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Deployment Patterns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30145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Blue/Green Deploy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7E3D984-0B43-4CF7-A194-3342B4BB1C25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6490778-1064-4FB5-9417-563C2ED9C0C7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FA39BA-C4AB-46EF-9C9E-ECA1F371B301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162D886C-66FC-41BD-A2D5-33DF800C9F86}"/>
              </a:ext>
            </a:extLst>
          </p:cNvPr>
          <p:cNvCxnSpPr>
            <a:cxnSpLocks/>
          </p:cNvCxnSpPr>
          <p:nvPr/>
        </p:nvCxnSpPr>
        <p:spPr>
          <a:xfrm>
            <a:off x="12301537" y="7800975"/>
            <a:ext cx="763587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721B6387-AFFA-406F-BE99-BA4EC9BF5965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2244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01001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Deployment Patterns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30145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Blue/Green Deploy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7E3D984-0B43-4CF7-A194-3342B4BB1C25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6490778-1064-4FB5-9417-563C2ED9C0C7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FA39BA-C4AB-46EF-9C9E-ECA1F371B301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162D886C-66FC-41BD-A2D5-33DF800C9F86}"/>
              </a:ext>
            </a:extLst>
          </p:cNvPr>
          <p:cNvCxnSpPr>
            <a:cxnSpLocks/>
          </p:cNvCxnSpPr>
          <p:nvPr/>
        </p:nvCxnSpPr>
        <p:spPr>
          <a:xfrm>
            <a:off x="12301537" y="7800975"/>
            <a:ext cx="763587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721B6387-AFFA-406F-BE99-BA4EC9BF5965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933070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01001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Deployment Patterns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30145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Blue/Green Deploy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7E3D984-0B43-4CF7-A194-3342B4BB1C25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6490778-1064-4FB5-9417-563C2ED9C0C7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FA39BA-C4AB-46EF-9C9E-ECA1F371B301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FD6068B4-7E28-4AF5-A411-A783E6AC73D8}"/>
              </a:ext>
            </a:extLst>
          </p:cNvPr>
          <p:cNvCxnSpPr>
            <a:cxnSpLocks/>
          </p:cNvCxnSpPr>
          <p:nvPr/>
        </p:nvCxnSpPr>
        <p:spPr>
          <a:xfrm flipH="1">
            <a:off x="9686924" y="7800975"/>
            <a:ext cx="871538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721B6387-AFFA-406F-BE99-BA4EC9BF5965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905253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01001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Deployment Patterns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30145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Blue/Green Deploy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7E3D984-0B43-4CF7-A194-3342B4BB1C25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6490778-1064-4FB5-9417-563C2ED9C0C7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FA39BA-C4AB-46EF-9C9E-ECA1F371B301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FD6068B4-7E28-4AF5-A411-A783E6AC73D8}"/>
              </a:ext>
            </a:extLst>
          </p:cNvPr>
          <p:cNvCxnSpPr>
            <a:cxnSpLocks/>
          </p:cNvCxnSpPr>
          <p:nvPr/>
        </p:nvCxnSpPr>
        <p:spPr>
          <a:xfrm flipH="1">
            <a:off x="9686924" y="7800975"/>
            <a:ext cx="871538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721B6387-AFFA-406F-BE99-BA4EC9BF5965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035609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01001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Deployment Patterns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30145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Blue/Green Deploy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7E3D984-0B43-4CF7-A194-3342B4BB1C25}"/>
              </a:ext>
            </a:extLst>
          </p:cNvPr>
          <p:cNvSpPr/>
          <p:nvPr/>
        </p:nvSpPr>
        <p:spPr>
          <a:xfrm>
            <a:off x="10558462" y="5729287"/>
            <a:ext cx="1743075" cy="17430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6490778-1064-4FB5-9417-563C2ED9C0C7}"/>
              </a:ext>
            </a:extLst>
          </p:cNvPr>
          <p:cNvSpPr/>
          <p:nvPr/>
        </p:nvSpPr>
        <p:spPr>
          <a:xfrm>
            <a:off x="8815387" y="8858250"/>
            <a:ext cx="1743075" cy="17430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FA39BA-C4AB-46EF-9C9E-ECA1F371B301}"/>
              </a:ext>
            </a:extLst>
          </p:cNvPr>
          <p:cNvSpPr/>
          <p:nvPr/>
        </p:nvSpPr>
        <p:spPr>
          <a:xfrm>
            <a:off x="12301537" y="8858249"/>
            <a:ext cx="1743075" cy="17430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FD6068B4-7E28-4AF5-A411-A783E6AC73D8}"/>
              </a:ext>
            </a:extLst>
          </p:cNvPr>
          <p:cNvCxnSpPr>
            <a:cxnSpLocks/>
          </p:cNvCxnSpPr>
          <p:nvPr/>
        </p:nvCxnSpPr>
        <p:spPr>
          <a:xfrm flipH="1">
            <a:off x="9686924" y="7800975"/>
            <a:ext cx="871538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162D886C-66FC-41BD-A2D5-33DF800C9F86}"/>
              </a:ext>
            </a:extLst>
          </p:cNvPr>
          <p:cNvCxnSpPr>
            <a:cxnSpLocks/>
          </p:cNvCxnSpPr>
          <p:nvPr/>
        </p:nvCxnSpPr>
        <p:spPr>
          <a:xfrm>
            <a:off x="12301537" y="7800975"/>
            <a:ext cx="763587" cy="800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721B6387-AFFA-406F-BE99-BA4EC9BF5965}"/>
              </a:ext>
            </a:extLst>
          </p:cNvPr>
          <p:cNvCxnSpPr/>
          <p:nvPr/>
        </p:nvCxnSpPr>
        <p:spPr>
          <a:xfrm>
            <a:off x="11430000" y="3896335"/>
            <a:ext cx="0" cy="1247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25808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01001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Deployment Patterns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423224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Canary release</a:t>
            </a:r>
          </a:p>
        </p:txBody>
      </p:sp>
      <p:cxnSp>
        <p:nvCxnSpPr>
          <p:cNvPr id="7" name="Straight Connector 7">
            <a:extLst>
              <a:ext uri="{FF2B5EF4-FFF2-40B4-BE49-F238E27FC236}">
                <a16:creationId xmlns:a16="http://schemas.microsoft.com/office/drawing/2014/main" id="{AA0336AC-C491-45C2-9A40-ADCB46475B66}"/>
              </a:ext>
            </a:extLst>
          </p:cNvPr>
          <p:cNvCxnSpPr/>
          <p:nvPr/>
        </p:nvCxnSpPr>
        <p:spPr>
          <a:xfrm>
            <a:off x="-3175" y="4273952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9">
            <a:extLst>
              <a:ext uri="{FF2B5EF4-FFF2-40B4-BE49-F238E27FC236}">
                <a16:creationId xmlns:a16="http://schemas.microsoft.com/office/drawing/2014/main" id="{BD8C0F97-2AEC-4A9D-AEB6-75DC8032DC73}"/>
              </a:ext>
            </a:extLst>
          </p:cNvPr>
          <p:cNvSpPr/>
          <p:nvPr/>
        </p:nvSpPr>
        <p:spPr>
          <a:xfrm>
            <a:off x="2532411" y="4127594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11">
            <a:extLst>
              <a:ext uri="{FF2B5EF4-FFF2-40B4-BE49-F238E27FC236}">
                <a16:creationId xmlns:a16="http://schemas.microsoft.com/office/drawing/2014/main" id="{6242BE6D-F20C-49D2-9AAF-33E13A452C98}"/>
              </a:ext>
            </a:extLst>
          </p:cNvPr>
          <p:cNvCxnSpPr/>
          <p:nvPr/>
        </p:nvCxnSpPr>
        <p:spPr>
          <a:xfrm>
            <a:off x="-3175" y="5888232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12">
            <a:extLst>
              <a:ext uri="{FF2B5EF4-FFF2-40B4-BE49-F238E27FC236}">
                <a16:creationId xmlns:a16="http://schemas.microsoft.com/office/drawing/2014/main" id="{53213FF5-4FE5-48F9-A11B-B464471B7791}"/>
              </a:ext>
            </a:extLst>
          </p:cNvPr>
          <p:cNvSpPr/>
          <p:nvPr/>
        </p:nvSpPr>
        <p:spPr>
          <a:xfrm>
            <a:off x="2532411" y="5741874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5">
            <a:extLst>
              <a:ext uri="{FF2B5EF4-FFF2-40B4-BE49-F238E27FC236}">
                <a16:creationId xmlns:a16="http://schemas.microsoft.com/office/drawing/2014/main" id="{B35F770F-B36B-4E9B-B2D5-6108DF43C49B}"/>
              </a:ext>
            </a:extLst>
          </p:cNvPr>
          <p:cNvSpPr txBox="1"/>
          <p:nvPr/>
        </p:nvSpPr>
        <p:spPr>
          <a:xfrm>
            <a:off x="3772327" y="3830896"/>
            <a:ext cx="24466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spc="-150" dirty="0">
                <a:solidFill>
                  <a:srgbClr val="58585B"/>
                </a:solidFill>
                <a:latin typeface="Fira Sans Light" pitchFamily="34" charset="0"/>
              </a:rPr>
              <a:t>Via Deploy</a:t>
            </a:r>
          </a:p>
        </p:txBody>
      </p:sp>
      <p:sp>
        <p:nvSpPr>
          <p:cNvPr id="12" name="TextBox 16">
            <a:extLst>
              <a:ext uri="{FF2B5EF4-FFF2-40B4-BE49-F238E27FC236}">
                <a16:creationId xmlns:a16="http://schemas.microsoft.com/office/drawing/2014/main" id="{9D1E7A76-778D-480E-BC64-BA7866A564F4}"/>
              </a:ext>
            </a:extLst>
          </p:cNvPr>
          <p:cNvSpPr txBox="1"/>
          <p:nvPr/>
        </p:nvSpPr>
        <p:spPr>
          <a:xfrm>
            <a:off x="3664707" y="5529608"/>
            <a:ext cx="41086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400" spc="-150" dirty="0">
                <a:solidFill>
                  <a:srgbClr val="58585B"/>
                </a:solidFill>
                <a:latin typeface="Fira Sans Light" pitchFamily="34" charset="0"/>
              </a:rPr>
              <a:t>Via Feature Toggle</a:t>
            </a:r>
          </a:p>
        </p:txBody>
      </p:sp>
      <p:cxnSp>
        <p:nvCxnSpPr>
          <p:cNvPr id="13" name="Straight Connector 11">
            <a:extLst>
              <a:ext uri="{FF2B5EF4-FFF2-40B4-BE49-F238E27FC236}">
                <a16:creationId xmlns:a16="http://schemas.microsoft.com/office/drawing/2014/main" id="{D05A309F-2DFF-4D52-B37B-AC6F8CEA9550}"/>
              </a:ext>
            </a:extLst>
          </p:cNvPr>
          <p:cNvCxnSpPr/>
          <p:nvPr/>
        </p:nvCxnSpPr>
        <p:spPr>
          <a:xfrm>
            <a:off x="16319" y="7605376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2">
            <a:extLst>
              <a:ext uri="{FF2B5EF4-FFF2-40B4-BE49-F238E27FC236}">
                <a16:creationId xmlns:a16="http://schemas.microsoft.com/office/drawing/2014/main" id="{40D53D6E-38F0-462A-A957-B619B1E27212}"/>
              </a:ext>
            </a:extLst>
          </p:cNvPr>
          <p:cNvSpPr/>
          <p:nvPr/>
        </p:nvSpPr>
        <p:spPr>
          <a:xfrm>
            <a:off x="2551905" y="7459018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C44282DD-29FA-4B0B-9128-E919B01CDDF5}"/>
              </a:ext>
            </a:extLst>
          </p:cNvPr>
          <p:cNvSpPr txBox="1"/>
          <p:nvPr/>
        </p:nvSpPr>
        <p:spPr>
          <a:xfrm>
            <a:off x="3684201" y="7246752"/>
            <a:ext cx="35125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400" spc="-150" dirty="0">
                <a:solidFill>
                  <a:srgbClr val="58585B"/>
                </a:solidFill>
                <a:latin typeface="Fira Sans Light" pitchFamily="34" charset="0"/>
              </a:rPr>
              <a:t>Dark Launching</a:t>
            </a:r>
          </a:p>
        </p:txBody>
      </p:sp>
    </p:spTree>
    <p:extLst>
      <p:ext uri="{BB962C8B-B14F-4D97-AF65-F5344CB8AC3E}">
        <p14:creationId xmlns:p14="http://schemas.microsoft.com/office/powerpoint/2010/main" val="1518322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5761962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Feedback loop</a:t>
            </a:r>
          </a:p>
        </p:txBody>
      </p:sp>
      <p:cxnSp>
        <p:nvCxnSpPr>
          <p:cNvPr id="7" name="Straight Connector 7">
            <a:extLst>
              <a:ext uri="{FF2B5EF4-FFF2-40B4-BE49-F238E27FC236}">
                <a16:creationId xmlns:a16="http://schemas.microsoft.com/office/drawing/2014/main" id="{9C5F8187-12E2-46A7-87FB-FBCC87E01249}"/>
              </a:ext>
            </a:extLst>
          </p:cNvPr>
          <p:cNvCxnSpPr/>
          <p:nvPr/>
        </p:nvCxnSpPr>
        <p:spPr>
          <a:xfrm>
            <a:off x="-3175" y="4273952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9">
            <a:extLst>
              <a:ext uri="{FF2B5EF4-FFF2-40B4-BE49-F238E27FC236}">
                <a16:creationId xmlns:a16="http://schemas.microsoft.com/office/drawing/2014/main" id="{AF0CE02F-CE5C-4ADC-B514-B62B149FEC1D}"/>
              </a:ext>
            </a:extLst>
          </p:cNvPr>
          <p:cNvSpPr/>
          <p:nvPr/>
        </p:nvSpPr>
        <p:spPr>
          <a:xfrm>
            <a:off x="2532411" y="4127594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11">
            <a:extLst>
              <a:ext uri="{FF2B5EF4-FFF2-40B4-BE49-F238E27FC236}">
                <a16:creationId xmlns:a16="http://schemas.microsoft.com/office/drawing/2014/main" id="{97B24598-2242-4BDF-9190-610DB19CDD9E}"/>
              </a:ext>
            </a:extLst>
          </p:cNvPr>
          <p:cNvCxnSpPr/>
          <p:nvPr/>
        </p:nvCxnSpPr>
        <p:spPr>
          <a:xfrm>
            <a:off x="-3175" y="5888232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12">
            <a:extLst>
              <a:ext uri="{FF2B5EF4-FFF2-40B4-BE49-F238E27FC236}">
                <a16:creationId xmlns:a16="http://schemas.microsoft.com/office/drawing/2014/main" id="{10D56ADD-DFCC-426F-BA18-819667078FC0}"/>
              </a:ext>
            </a:extLst>
          </p:cNvPr>
          <p:cNvSpPr/>
          <p:nvPr/>
        </p:nvSpPr>
        <p:spPr>
          <a:xfrm>
            <a:off x="2532411" y="5741874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5">
            <a:extLst>
              <a:ext uri="{FF2B5EF4-FFF2-40B4-BE49-F238E27FC236}">
                <a16:creationId xmlns:a16="http://schemas.microsoft.com/office/drawing/2014/main" id="{F47AD600-411B-4F74-AC00-584179EBEE7E}"/>
              </a:ext>
            </a:extLst>
          </p:cNvPr>
          <p:cNvSpPr txBox="1"/>
          <p:nvPr/>
        </p:nvSpPr>
        <p:spPr>
          <a:xfrm>
            <a:off x="3772327" y="3830896"/>
            <a:ext cx="9284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spc="-150" dirty="0">
                <a:solidFill>
                  <a:srgbClr val="58585B"/>
                </a:solidFill>
                <a:latin typeface="Fira Sans Light" pitchFamily="34" charset="0"/>
              </a:rPr>
              <a:t>Log</a:t>
            </a:r>
          </a:p>
        </p:txBody>
      </p:sp>
      <p:sp>
        <p:nvSpPr>
          <p:cNvPr id="12" name="TextBox 16">
            <a:extLst>
              <a:ext uri="{FF2B5EF4-FFF2-40B4-BE49-F238E27FC236}">
                <a16:creationId xmlns:a16="http://schemas.microsoft.com/office/drawing/2014/main" id="{60B3E41E-23F6-4329-8B3D-0248B1DFE479}"/>
              </a:ext>
            </a:extLst>
          </p:cNvPr>
          <p:cNvSpPr txBox="1"/>
          <p:nvPr/>
        </p:nvSpPr>
        <p:spPr>
          <a:xfrm>
            <a:off x="3664707" y="5529608"/>
            <a:ext cx="24911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400" spc="-150" dirty="0" err="1">
                <a:solidFill>
                  <a:srgbClr val="58585B"/>
                </a:solidFill>
                <a:latin typeface="Fira Sans Light" pitchFamily="34" charset="0"/>
              </a:rPr>
              <a:t>Telemetria</a:t>
            </a:r>
            <a:endParaRPr lang="en-US" sz="4400" spc="-150" dirty="0">
              <a:solidFill>
                <a:srgbClr val="58585B"/>
              </a:solidFill>
              <a:latin typeface="Fira Sans Light" pitchFamily="34" charset="0"/>
            </a:endParaRPr>
          </a:p>
        </p:txBody>
      </p:sp>
      <p:cxnSp>
        <p:nvCxnSpPr>
          <p:cNvPr id="13" name="Straight Connector 11">
            <a:extLst>
              <a:ext uri="{FF2B5EF4-FFF2-40B4-BE49-F238E27FC236}">
                <a16:creationId xmlns:a16="http://schemas.microsoft.com/office/drawing/2014/main" id="{9F583459-ABF4-4B40-9132-D76DF3EA0E5F}"/>
              </a:ext>
            </a:extLst>
          </p:cNvPr>
          <p:cNvCxnSpPr/>
          <p:nvPr/>
        </p:nvCxnSpPr>
        <p:spPr>
          <a:xfrm>
            <a:off x="16319" y="7605376"/>
            <a:ext cx="260763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2">
            <a:extLst>
              <a:ext uri="{FF2B5EF4-FFF2-40B4-BE49-F238E27FC236}">
                <a16:creationId xmlns:a16="http://schemas.microsoft.com/office/drawing/2014/main" id="{1DB50546-6C05-46E7-9425-698943FA5D38}"/>
              </a:ext>
            </a:extLst>
          </p:cNvPr>
          <p:cNvSpPr/>
          <p:nvPr/>
        </p:nvSpPr>
        <p:spPr>
          <a:xfrm>
            <a:off x="2551905" y="7459018"/>
            <a:ext cx="318549" cy="318549"/>
          </a:xfrm>
          <a:prstGeom prst="ellipse">
            <a:avLst/>
          </a:prstGeom>
          <a:solidFill>
            <a:srgbClr val="325F7B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8637B792-02FA-405F-947D-B0869FE84941}"/>
              </a:ext>
            </a:extLst>
          </p:cNvPr>
          <p:cNvSpPr txBox="1"/>
          <p:nvPr/>
        </p:nvSpPr>
        <p:spPr>
          <a:xfrm>
            <a:off x="3684201" y="7246752"/>
            <a:ext cx="17263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spc="-150" dirty="0">
                <a:solidFill>
                  <a:srgbClr val="58585B"/>
                </a:solidFill>
                <a:latin typeface="Fira Sans Light" pitchFamily="34" charset="0"/>
              </a:rPr>
              <a:t> </a:t>
            </a:r>
            <a:r>
              <a:rPr lang="en-US" sz="4400" spc="-150" dirty="0" err="1">
                <a:solidFill>
                  <a:srgbClr val="58585B"/>
                </a:solidFill>
                <a:latin typeface="Fira Sans Light" pitchFamily="34" charset="0"/>
              </a:rPr>
              <a:t>Alertas</a:t>
            </a:r>
            <a:endParaRPr lang="en-US" sz="4400" spc="-150" dirty="0">
              <a:solidFill>
                <a:srgbClr val="58585B"/>
              </a:solidFill>
              <a:latin typeface="Fira Sans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39275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5761962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Feedback loop</a:t>
            </a:r>
          </a:p>
        </p:txBody>
      </p:sp>
      <p:pic>
        <p:nvPicPr>
          <p:cNvPr id="16" name="Picture 2" descr="https://media.licdn.com/dms/image/C4E12AQEZ0ph9Jteukw/article-inline_image-shrink_1500_2232/0?e=2126476800&amp;v=beta&amp;t=2SpR0YNB2BoO1dbx4D_V1lfWRWZJ2hvGyOSj3hRB7Nc">
            <a:extLst>
              <a:ext uri="{FF2B5EF4-FFF2-40B4-BE49-F238E27FC236}">
                <a16:creationId xmlns:a16="http://schemas.microsoft.com/office/drawing/2014/main" id="{848FBC8C-C6A3-4046-92A8-D5DF219EE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968" y="1861786"/>
            <a:ext cx="17000760" cy="1062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EEAABAD3-BBDD-453C-99C4-12F39104F33E}"/>
              </a:ext>
            </a:extLst>
          </p:cNvPr>
          <p:cNvSpPr/>
          <p:nvPr/>
        </p:nvSpPr>
        <p:spPr>
          <a:xfrm>
            <a:off x="9869488" y="13192780"/>
            <a:ext cx="208327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/>
              <a:t>https://www.linkedin.com/pulse/you-ready-continuous-delivery-part-2-feedback-loops-david-rice/</a:t>
            </a:r>
          </a:p>
        </p:txBody>
      </p:sp>
    </p:spTree>
    <p:extLst>
      <p:ext uri="{BB962C8B-B14F-4D97-AF65-F5344CB8AC3E}">
        <p14:creationId xmlns:p14="http://schemas.microsoft.com/office/powerpoint/2010/main" val="3835857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348242" y="2867635"/>
            <a:ext cx="1846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24387175" cy="13716000"/>
          </a:xfrm>
          <a:prstGeom prst="rect">
            <a:avLst/>
          </a:prstGeom>
          <a:solidFill>
            <a:srgbClr val="00B6C7"/>
          </a:solidFill>
          <a:ln>
            <a:solidFill>
              <a:srgbClr val="00B6C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-3175" y="10241538"/>
            <a:ext cx="24387175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56847" y="8863614"/>
            <a:ext cx="13263567" cy="1409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559" spc="-150" dirty="0">
                <a:solidFill>
                  <a:schemeClr val="bg1"/>
                </a:solidFill>
                <a:latin typeface="Swis721 Md BT" pitchFamily="34" charset="0"/>
                <a:cs typeface="Swis721 BT"/>
              </a:rPr>
              <a:t>CI - Continuous Integration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134178" y="10186335"/>
            <a:ext cx="8839279" cy="1409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559" spc="-150" dirty="0" err="1">
                <a:solidFill>
                  <a:schemeClr val="bg1"/>
                </a:solidFill>
                <a:latin typeface="Swis721 Th BT"/>
                <a:cs typeface="Swis721 Th BT"/>
              </a:rPr>
              <a:t>Integração</a:t>
            </a:r>
            <a:r>
              <a:rPr lang="en-US" sz="8559" spc="-150" dirty="0">
                <a:solidFill>
                  <a:schemeClr val="bg1"/>
                </a:solidFill>
                <a:latin typeface="Swis721 Th BT"/>
                <a:cs typeface="Swis721 Th BT"/>
              </a:rPr>
              <a:t> </a:t>
            </a:r>
            <a:r>
              <a:rPr lang="en-US" sz="8559" spc="-150" dirty="0" err="1">
                <a:solidFill>
                  <a:schemeClr val="bg1"/>
                </a:solidFill>
                <a:latin typeface="Swis721 Th BT"/>
                <a:cs typeface="Swis721 Th BT"/>
              </a:rPr>
              <a:t>contínua</a:t>
            </a:r>
            <a:endParaRPr lang="en-US" sz="8559" spc="-150" dirty="0">
              <a:solidFill>
                <a:schemeClr val="bg1"/>
              </a:solidFill>
              <a:latin typeface="Swis721 Th BT"/>
              <a:cs typeface="Swis721 Th BT"/>
            </a:endParaRPr>
          </a:p>
        </p:txBody>
      </p:sp>
    </p:spTree>
    <p:extLst>
      <p:ext uri="{BB962C8B-B14F-4D97-AF65-F5344CB8AC3E}">
        <p14:creationId xmlns:p14="http://schemas.microsoft.com/office/powerpoint/2010/main" val="78844997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4615366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 err="1">
                <a:solidFill>
                  <a:srgbClr val="00B6C7"/>
                </a:solidFill>
                <a:latin typeface="Swis721 Md BT" pitchFamily="34" charset="0"/>
                <a:cs typeface="Swis721 BT"/>
              </a:rPr>
              <a:t>Referências</a:t>
            </a:r>
            <a:endParaRPr lang="en-US" sz="6660" spc="-150" dirty="0">
              <a:solidFill>
                <a:srgbClr val="00B6C7"/>
              </a:solidFill>
              <a:latin typeface="Swis721 Md BT" pitchFamily="34" charset="0"/>
              <a:cs typeface="Swis721 B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1CE7137-5C7A-4AAC-9C8E-8B41A35B9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2" y="2400300"/>
            <a:ext cx="4572000" cy="6000750"/>
          </a:xfrm>
          <a:prstGeom prst="rect">
            <a:avLst/>
          </a:prstGeom>
        </p:spPr>
      </p:pic>
      <p:pic>
        <p:nvPicPr>
          <p:cNvPr id="2050" name="Picture 2" descr="The DevOps Handbook:: How to Create World-Class Agility, Reliability, and Security in Technology Organizations (English Edition) por [Kim, Gene, Humble, Jez, Debois, Patrick, Willis, John]">
            <a:extLst>
              <a:ext uri="{FF2B5EF4-FFF2-40B4-BE49-F238E27FC236}">
                <a16:creationId xmlns:a16="http://schemas.microsoft.com/office/drawing/2014/main" id="{15DDF233-C94A-4208-8E0B-FC8AF5E4B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501" y="2400300"/>
            <a:ext cx="3941763" cy="6034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470349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>
            <a:off x="0" y="7315200"/>
            <a:ext cx="19507200" cy="0"/>
          </a:xfrm>
          <a:prstGeom prst="line">
            <a:avLst/>
          </a:prstGeom>
          <a:ln>
            <a:solidFill>
              <a:srgbClr val="5858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336040" y="5392022"/>
            <a:ext cx="8987656" cy="2470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457" spc="-150" dirty="0">
                <a:solidFill>
                  <a:srgbClr val="325F7B"/>
                </a:solidFill>
                <a:latin typeface="Fira Sans Medium" pitchFamily="34" charset="0"/>
                <a:cs typeface="Fira sans"/>
              </a:rPr>
              <a:t>Obrigado!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5592" y="5457844"/>
            <a:ext cx="35052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73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1761547"/>
            <a:ext cx="24387175" cy="0"/>
          </a:xfrm>
          <a:prstGeom prst="line">
            <a:avLst/>
          </a:prstGeom>
          <a:ln>
            <a:solidFill>
              <a:srgbClr val="00B6C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20135" y="544080"/>
            <a:ext cx="8739893" cy="1117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60" spc="-150" dirty="0">
                <a:solidFill>
                  <a:srgbClr val="00B6C7"/>
                </a:solidFill>
                <a:latin typeface="Swis721 Md BT" pitchFamily="34" charset="0"/>
                <a:cs typeface="Swis721 BT"/>
              </a:rPr>
              <a:t>Continuous Integration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3299" y="1975083"/>
            <a:ext cx="554350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Integração</a:t>
            </a:r>
            <a:r>
              <a:rPr lang="en-US" sz="5200" spc="-150" dirty="0">
                <a:solidFill>
                  <a:srgbClr val="00B6C7"/>
                </a:solidFill>
                <a:latin typeface="Swis721 Lt BT"/>
                <a:cs typeface="Swis721 Lt BT"/>
              </a:rPr>
              <a:t> </a:t>
            </a:r>
            <a:r>
              <a:rPr lang="en-US" sz="5200" spc="-150" dirty="0" err="1">
                <a:solidFill>
                  <a:srgbClr val="00B6C7"/>
                </a:solidFill>
                <a:latin typeface="Swis721 Lt BT"/>
                <a:cs typeface="Swis721 Lt BT"/>
              </a:rPr>
              <a:t>contínua</a:t>
            </a:r>
            <a:endParaRPr lang="en-US" sz="5200" spc="-150" dirty="0">
              <a:solidFill>
                <a:srgbClr val="00B6C7"/>
              </a:solidFill>
              <a:latin typeface="Swis721 Lt BT"/>
              <a:cs typeface="Swis721 Lt BT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98E18A8-3817-4F9B-BABC-4AB17463A214}"/>
              </a:ext>
            </a:extLst>
          </p:cNvPr>
          <p:cNvGrpSpPr/>
          <p:nvPr/>
        </p:nvGrpSpPr>
        <p:grpSpPr>
          <a:xfrm>
            <a:off x="4328344" y="8762120"/>
            <a:ext cx="2076450" cy="1204450"/>
            <a:chOff x="617811" y="6731629"/>
            <a:chExt cx="3251343" cy="1885950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1A3BE60-B9FA-4E22-B842-4B5B702FF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1" y="6984371"/>
              <a:ext cx="1174893" cy="1174893"/>
            </a:xfrm>
            <a:prstGeom prst="rect">
              <a:avLst/>
            </a:prstGeom>
          </p:spPr>
        </p:pic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79A5E9DC-7F1D-4394-8033-649C3CB7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11" y="6731629"/>
              <a:ext cx="2076450" cy="1885950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EB2AD16-3432-4C6A-8513-1811E0B969AA}"/>
              </a:ext>
            </a:extLst>
          </p:cNvPr>
          <p:cNvGrpSpPr/>
          <p:nvPr/>
        </p:nvGrpSpPr>
        <p:grpSpPr>
          <a:xfrm>
            <a:off x="6234136" y="8066055"/>
            <a:ext cx="2076449" cy="1204450"/>
            <a:chOff x="617811" y="8617579"/>
            <a:chExt cx="3251342" cy="1885950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93C7F513-45C4-4EDB-863C-87031CD14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811" y="8617579"/>
              <a:ext cx="2076450" cy="1885950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01E1CE1-DB01-480C-840C-76A41737E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260" y="9070903"/>
              <a:ext cx="1174893" cy="117489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9411573-5172-4DBF-B639-A5577BA4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0523" y="3803642"/>
            <a:ext cx="1632199" cy="19822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0CB580-5064-4853-90A0-C661B433F8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7809" y="3719246"/>
            <a:ext cx="2151048" cy="2151048"/>
          </a:xfrm>
          <a:prstGeom prst="rect">
            <a:avLst/>
          </a:prstGeom>
        </p:spPr>
      </p:pic>
      <p:sp>
        <p:nvSpPr>
          <p:cNvPr id="94" name="Retângulo 93">
            <a:extLst>
              <a:ext uri="{FF2B5EF4-FFF2-40B4-BE49-F238E27FC236}">
                <a16:creationId xmlns:a16="http://schemas.microsoft.com/office/drawing/2014/main" id="{DC55FA6D-1159-4F9C-BB10-372AAB8EE1BD}"/>
              </a:ext>
            </a:extLst>
          </p:cNvPr>
          <p:cNvSpPr/>
          <p:nvPr/>
        </p:nvSpPr>
        <p:spPr>
          <a:xfrm>
            <a:off x="10257158" y="2924090"/>
            <a:ext cx="26389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Repositório</a:t>
            </a:r>
            <a:endParaRPr lang="pt-BR" dirty="0"/>
          </a:p>
        </p:txBody>
      </p:sp>
      <p:sp>
        <p:nvSpPr>
          <p:cNvPr id="95" name="Retângulo 94">
            <a:extLst>
              <a:ext uri="{FF2B5EF4-FFF2-40B4-BE49-F238E27FC236}">
                <a16:creationId xmlns:a16="http://schemas.microsoft.com/office/drawing/2014/main" id="{C68B77C2-E0B0-4D42-8E47-332EB6A2230C}"/>
              </a:ext>
            </a:extLst>
          </p:cNvPr>
          <p:cNvSpPr/>
          <p:nvPr/>
        </p:nvSpPr>
        <p:spPr>
          <a:xfrm>
            <a:off x="18446690" y="4410050"/>
            <a:ext cx="20683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spc="-150" dirty="0">
                <a:solidFill>
                  <a:srgbClr val="58585B"/>
                </a:solidFill>
                <a:latin typeface="Fira Sans Light" pitchFamily="34" charset="0"/>
              </a:rPr>
              <a:t>CI Server</a:t>
            </a:r>
            <a:endParaRPr lang="pt-BR" dirty="0"/>
          </a:p>
        </p:txBody>
      </p:sp>
      <p:sp>
        <p:nvSpPr>
          <p:cNvPr id="96" name="Retângulo 95">
            <a:extLst>
              <a:ext uri="{FF2B5EF4-FFF2-40B4-BE49-F238E27FC236}">
                <a16:creationId xmlns:a16="http://schemas.microsoft.com/office/drawing/2014/main" id="{D77DE9A1-038A-4448-B245-5A731FA4D815}"/>
              </a:ext>
            </a:extLst>
          </p:cNvPr>
          <p:cNvSpPr/>
          <p:nvPr/>
        </p:nvSpPr>
        <p:spPr>
          <a:xfrm>
            <a:off x="20635957" y="4363157"/>
            <a:ext cx="13300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Build</a:t>
            </a:r>
          </a:p>
          <a:p>
            <a:pPr marL="457200" indent="-457200">
              <a:buFontTx/>
              <a:buChar char="-"/>
            </a:pPr>
            <a:r>
              <a:rPr lang="pt-BR" sz="2800" b="1" i="1" spc="-150" dirty="0">
                <a:solidFill>
                  <a:srgbClr val="58585B"/>
                </a:solidFill>
                <a:latin typeface="Fira Sans Light" pitchFamily="34" charset="0"/>
              </a:rPr>
              <a:t>Test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428982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27677</TotalTime>
  <Words>956</Words>
  <Application>Microsoft Office PowerPoint</Application>
  <PresentationFormat>Personalizar</PresentationFormat>
  <Paragraphs>364</Paragraphs>
  <Slides>81</Slides>
  <Notes>7</Notes>
  <HiddenSlides>1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81</vt:i4>
      </vt:variant>
    </vt:vector>
  </HeadingPairs>
  <TitlesOfParts>
    <vt:vector size="93" baseType="lpstr">
      <vt:lpstr>Swis721 Lt BT</vt:lpstr>
      <vt:lpstr>Swis721 Th BT</vt:lpstr>
      <vt:lpstr>Arial</vt:lpstr>
      <vt:lpstr>Calibri</vt:lpstr>
      <vt:lpstr>Fira Sans Medium</vt:lpstr>
      <vt:lpstr>Fira Sans Light</vt:lpstr>
      <vt:lpstr>Swis721 BT</vt:lpstr>
      <vt:lpstr>Fira sans</vt:lpstr>
      <vt:lpstr>Swis721 Md BT</vt:lpstr>
      <vt:lpstr>Office Theme</vt:lpstr>
      <vt:lpstr>1_Office Theme</vt:lpstr>
      <vt:lpstr>3_Office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Laika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Laika Laika</dc:creator>
  <cp:lastModifiedBy>João Ricardo Teixeira</cp:lastModifiedBy>
  <cp:revision>160</cp:revision>
  <dcterms:created xsi:type="dcterms:W3CDTF">2017-09-11T20:17:39Z</dcterms:created>
  <dcterms:modified xsi:type="dcterms:W3CDTF">2018-11-10T01:02:17Z</dcterms:modified>
</cp:coreProperties>
</file>

<file path=docProps/thumbnail.jpeg>
</file>